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Saira Medium"/>
      <p:regular r:id="rId22"/>
    </p:embeddedFont>
    <p:embeddedFont>
      <p:font typeface="Saira Medium"/>
      <p:regular r:id="rId23"/>
    </p:embeddedFont>
    <p:embeddedFont>
      <p:font typeface="Saira Medium"/>
      <p:regular r:id="rId24"/>
    </p:embeddedFont>
    <p:embeddedFont>
      <p:font typeface="Saira Medium"/>
      <p:regular r:id="rId25"/>
    </p:embeddedFont>
    <p:embeddedFont>
      <p:font typeface="Roboto"/>
      <p:regular r:id="rId26"/>
    </p:embeddedFont>
    <p:embeddedFont>
      <p:font typeface="Roboto"/>
      <p:regular r:id="rId27"/>
    </p:embeddedFont>
    <p:embeddedFont>
      <p:font typeface="Roboto"/>
      <p:regular r:id="rId28"/>
    </p:embeddedFont>
    <p:embeddedFont>
      <p:font typeface="Roboto"/>
      <p:regular r:id="rId2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 Id="rId28" Type="http://schemas.openxmlformats.org/officeDocument/2006/relationships/font" Target="fonts/font7.fntdata"/><Relationship Id="rId29"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slideLayout" Target="../slideLayouts/slideLayout14.xml"/><Relationship Id="rId10"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410897"/>
            <a:ext cx="7370207"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画像認識革命：CNNについて</a:t>
            </a:r>
            <a:endParaRPr lang="en-US" sz="4450" dirty="0"/>
          </a:p>
        </p:txBody>
      </p:sp>
      <p:sp>
        <p:nvSpPr>
          <p:cNvPr id="4" name="Text 1"/>
          <p:cNvSpPr/>
          <p:nvPr/>
        </p:nvSpPr>
        <p:spPr>
          <a:xfrm>
            <a:off x="6280190" y="3459837"/>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このプレゼンテーションでは、画像認識技術の現状と課題をご紹介します。</a:t>
            </a:r>
            <a:endParaRPr lang="en-US" sz="1750" dirty="0"/>
          </a:p>
        </p:txBody>
      </p:sp>
      <p:sp>
        <p:nvSpPr>
          <p:cNvPr id="5" name="Text 2"/>
          <p:cNvSpPr/>
          <p:nvPr/>
        </p:nvSpPr>
        <p:spPr>
          <a:xfrm>
            <a:off x="6280190" y="4440793"/>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私たちの身の回りで急速に進化している画像認識技術。その中心となるCNNについて詳しく解説します。</a:t>
            </a:r>
            <a:endParaRPr lang="en-US" sz="1750" dirty="0"/>
          </a:p>
        </p:txBody>
      </p:sp>
      <p:sp>
        <p:nvSpPr>
          <p:cNvPr id="6" name="Shape 3"/>
          <p:cNvSpPr/>
          <p:nvPr/>
        </p:nvSpPr>
        <p:spPr>
          <a:xfrm>
            <a:off x="6280190" y="5438656"/>
            <a:ext cx="362903" cy="362903"/>
          </a:xfrm>
          <a:prstGeom prst="roundRect">
            <a:avLst>
              <a:gd name="adj" fmla="val 25194296"/>
            </a:avLst>
          </a:prstGeom>
          <a:noFill/>
          <a:ln w="7620">
            <a:solidFill>
              <a:srgbClr val="3C3838"/>
            </a:solidFill>
            <a:prstDash val="solid"/>
          </a:ln>
        </p:spPr>
      </p:sp>
      <p:pic>
        <p:nvPicPr>
          <p:cNvPr id="7" name="Image 1" descr="preencoded.png">    </p:cNvPr>
          <p:cNvPicPr>
            <a:picLocks noChangeAspect="1"/>
          </p:cNvPicPr>
          <p:nvPr/>
        </p:nvPicPr>
        <p:blipFill>
          <a:blip r:embed="rId2"/>
          <a:stretch>
            <a:fillRect/>
          </a:stretch>
        </p:blipFill>
        <p:spPr>
          <a:xfrm>
            <a:off x="6287810" y="5446276"/>
            <a:ext cx="347663" cy="347663"/>
          </a:xfrm>
          <a:prstGeom prst="rect">
            <a:avLst/>
          </a:prstGeom>
        </p:spPr>
      </p:pic>
      <p:sp>
        <p:nvSpPr>
          <p:cNvPr id="8" name="Text 4"/>
          <p:cNvSpPr/>
          <p:nvPr/>
        </p:nvSpPr>
        <p:spPr>
          <a:xfrm>
            <a:off x="6756440" y="5421749"/>
            <a:ext cx="1826419" cy="396835"/>
          </a:xfrm>
          <a:prstGeom prst="rect">
            <a:avLst/>
          </a:prstGeom>
          <a:noFill/>
          <a:ln/>
        </p:spPr>
        <p:txBody>
          <a:bodyPr wrap="none" lIns="0" tIns="0" rIns="0" bIns="0" rtlCol="0" anchor="t"/>
          <a:lstStyle/>
          <a:p>
            <a:pPr algn="l" indent="0" marL="0">
              <a:lnSpc>
                <a:spcPts val="3100"/>
              </a:lnSpc>
              <a:buNone/>
            </a:pPr>
            <a:r>
              <a:rPr lang="en-US" sz="2200" b="1" dirty="0">
                <a:solidFill>
                  <a:srgbClr val="E5E0DF"/>
                </a:solidFill>
                <a:latin typeface="Roboto Bold" pitchFamily="34" charset="0"/>
                <a:ea typeface="Roboto Bold" pitchFamily="34" charset="-122"/>
                <a:cs typeface="Roboto Bold" pitchFamily="34" charset="-120"/>
              </a:rPr>
              <a:t>投稿者：Suwa</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444347"/>
            <a:ext cx="6380559" cy="5340906"/>
          </a:xfrm>
          <a:prstGeom prst="rect">
            <a:avLst/>
          </a:prstGeom>
        </p:spPr>
      </p:pic>
      <p:pic>
        <p:nvPicPr>
          <p:cNvPr id="3" name="Image 1" descr="preencoded.png">    </p:cNvPr>
          <p:cNvPicPr>
            <a:picLocks noChangeAspect="1"/>
          </p:cNvPicPr>
          <p:nvPr/>
        </p:nvPicPr>
        <p:blipFill>
          <a:blip r:embed="rId2"/>
          <a:stretch>
            <a:fillRect/>
          </a:stretch>
        </p:blipFill>
        <p:spPr>
          <a:xfrm>
            <a:off x="7735372" y="1444347"/>
            <a:ext cx="6108740" cy="4202192"/>
          </a:xfrm>
          <a:prstGeom prst="rect">
            <a:avLst/>
          </a:prstGeom>
        </p:spPr>
      </p:pic>
      <p:sp>
        <p:nvSpPr>
          <p:cNvPr id="4" name="Text 0"/>
          <p:cNvSpPr/>
          <p:nvPr/>
        </p:nvSpPr>
        <p:spPr>
          <a:xfrm>
            <a:off x="7735372" y="5901690"/>
            <a:ext cx="6108740"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80549" y="456128"/>
            <a:ext cx="7030879" cy="518279"/>
          </a:xfrm>
          <a:prstGeom prst="rect">
            <a:avLst/>
          </a:prstGeom>
          <a:noFill/>
          <a:ln/>
        </p:spPr>
        <p:txBody>
          <a:bodyPr wrap="none" lIns="0" tIns="0" rIns="0" bIns="0" rtlCol="0" anchor="t"/>
          <a:lstStyle/>
          <a:p>
            <a:pPr algn="l" indent="0" marL="0">
              <a:lnSpc>
                <a:spcPts val="4050"/>
              </a:lnSpc>
              <a:buNone/>
            </a:pPr>
            <a:r>
              <a:rPr lang="en-US" sz="3250" dirty="0">
                <a:solidFill>
                  <a:srgbClr val="FFFFFF"/>
                </a:solidFill>
                <a:latin typeface="Saira Medium" pitchFamily="34" charset="0"/>
                <a:ea typeface="Saira Medium" pitchFamily="34" charset="-122"/>
                <a:cs typeface="Saira Medium" pitchFamily="34" charset="-120"/>
              </a:rPr>
              <a:t>CNNの進化：代表的なアーキテクチャ</a:t>
            </a:r>
            <a:endParaRPr lang="en-US" sz="3250" dirty="0"/>
          </a:p>
        </p:txBody>
      </p:sp>
      <p:pic>
        <p:nvPicPr>
          <p:cNvPr id="3" name="Image 0" descr="preencoded.png">    </p:cNvPr>
          <p:cNvPicPr>
            <a:picLocks noChangeAspect="1"/>
          </p:cNvPicPr>
          <p:nvPr/>
        </p:nvPicPr>
        <p:blipFill>
          <a:blip r:embed="rId1"/>
          <a:stretch>
            <a:fillRect/>
          </a:stretch>
        </p:blipFill>
        <p:spPr>
          <a:xfrm>
            <a:off x="588169" y="1414939"/>
            <a:ext cx="3263979" cy="3263979"/>
          </a:xfrm>
          <a:prstGeom prst="rect">
            <a:avLst/>
          </a:prstGeom>
        </p:spPr>
      </p:pic>
      <p:pic>
        <p:nvPicPr>
          <p:cNvPr id="4" name="Image 1" descr="preencoded.png">    </p:cNvPr>
          <p:cNvPicPr>
            <a:picLocks noChangeAspect="1"/>
          </p:cNvPicPr>
          <p:nvPr/>
        </p:nvPicPr>
        <p:blipFill>
          <a:blip r:embed="rId2"/>
          <a:stretch>
            <a:fillRect/>
          </a:stretch>
        </p:blipFill>
        <p:spPr>
          <a:xfrm>
            <a:off x="3984784" y="1414939"/>
            <a:ext cx="3264098" cy="3264098"/>
          </a:xfrm>
          <a:prstGeom prst="rect">
            <a:avLst/>
          </a:prstGeom>
        </p:spPr>
      </p:pic>
      <p:pic>
        <p:nvPicPr>
          <p:cNvPr id="5" name="Image 2" descr="preencoded.png">    </p:cNvPr>
          <p:cNvPicPr>
            <a:picLocks noChangeAspect="1"/>
          </p:cNvPicPr>
          <p:nvPr/>
        </p:nvPicPr>
        <p:blipFill>
          <a:blip r:embed="rId3"/>
          <a:stretch>
            <a:fillRect/>
          </a:stretch>
        </p:blipFill>
        <p:spPr>
          <a:xfrm>
            <a:off x="7381518" y="1414939"/>
            <a:ext cx="3263979" cy="3263979"/>
          </a:xfrm>
          <a:prstGeom prst="rect">
            <a:avLst/>
          </a:prstGeom>
        </p:spPr>
      </p:pic>
      <p:pic>
        <p:nvPicPr>
          <p:cNvPr id="6" name="Image 3" descr="preencoded.png">    </p:cNvPr>
          <p:cNvPicPr>
            <a:picLocks noChangeAspect="1"/>
          </p:cNvPicPr>
          <p:nvPr/>
        </p:nvPicPr>
        <p:blipFill>
          <a:blip r:embed="rId4"/>
          <a:stretch>
            <a:fillRect/>
          </a:stretch>
        </p:blipFill>
        <p:spPr>
          <a:xfrm>
            <a:off x="10778133" y="1414939"/>
            <a:ext cx="3264098" cy="3264098"/>
          </a:xfrm>
          <a:prstGeom prst="rect">
            <a:avLst/>
          </a:prstGeom>
        </p:spPr>
      </p:pic>
      <p:sp>
        <p:nvSpPr>
          <p:cNvPr id="7" name="Shape 1"/>
          <p:cNvSpPr/>
          <p:nvPr/>
        </p:nvSpPr>
        <p:spPr>
          <a:xfrm>
            <a:off x="580549" y="5161002"/>
            <a:ext cx="373261" cy="373261"/>
          </a:xfrm>
          <a:prstGeom prst="roundRect">
            <a:avLst>
              <a:gd name="adj" fmla="val 40001"/>
            </a:avLst>
          </a:prstGeom>
          <a:solidFill>
            <a:srgbClr val="030303"/>
          </a:solidFill>
          <a:ln w="15240">
            <a:solidFill>
              <a:srgbClr val="FC8337"/>
            </a:solidFill>
            <a:prstDash val="solid"/>
          </a:ln>
        </p:spPr>
      </p:sp>
      <p:sp>
        <p:nvSpPr>
          <p:cNvPr id="8" name="Text 2"/>
          <p:cNvSpPr/>
          <p:nvPr/>
        </p:nvSpPr>
        <p:spPr>
          <a:xfrm>
            <a:off x="642699" y="5192078"/>
            <a:ext cx="248841" cy="310991"/>
          </a:xfrm>
          <a:prstGeom prst="rect">
            <a:avLst/>
          </a:prstGeom>
          <a:noFill/>
          <a:ln/>
        </p:spPr>
        <p:txBody>
          <a:bodyPr wrap="none" lIns="0" tIns="0" rIns="0" bIns="0" rtlCol="0" anchor="t"/>
          <a:lstStyle/>
          <a:p>
            <a:pPr algn="ctr" indent="0" marL="0">
              <a:lnSpc>
                <a:spcPts val="1950"/>
              </a:lnSpc>
              <a:buNone/>
            </a:pPr>
            <a:r>
              <a:rPr lang="en-US" sz="1950" dirty="0">
                <a:solidFill>
                  <a:srgbClr val="E5E0DF"/>
                </a:solidFill>
                <a:latin typeface="Saira Medium" pitchFamily="34" charset="0"/>
                <a:ea typeface="Saira Medium" pitchFamily="34" charset="-122"/>
                <a:cs typeface="Saira Medium" pitchFamily="34" charset="-120"/>
              </a:rPr>
              <a:t>1</a:t>
            </a:r>
            <a:endParaRPr lang="en-US" sz="1950" dirty="0"/>
          </a:p>
        </p:txBody>
      </p:sp>
      <p:sp>
        <p:nvSpPr>
          <p:cNvPr id="9" name="Text 3"/>
          <p:cNvSpPr/>
          <p:nvPr/>
        </p:nvSpPr>
        <p:spPr>
          <a:xfrm>
            <a:off x="1119664" y="5161002"/>
            <a:ext cx="2073712" cy="259199"/>
          </a:xfrm>
          <a:prstGeom prst="rect">
            <a:avLst/>
          </a:prstGeom>
          <a:noFill/>
          <a:ln/>
        </p:spPr>
        <p:txBody>
          <a:bodyPr wrap="none" lIns="0" tIns="0" rIns="0" bIns="0" rtlCol="0" anchor="t"/>
          <a:lstStyle/>
          <a:p>
            <a:pPr algn="l" indent="0" marL="0">
              <a:lnSpc>
                <a:spcPts val="2000"/>
              </a:lnSpc>
              <a:buNone/>
            </a:pPr>
            <a:r>
              <a:rPr lang="en-US" sz="1600" dirty="0">
                <a:solidFill>
                  <a:srgbClr val="E5E0DF"/>
                </a:solidFill>
                <a:latin typeface="Saira Medium" pitchFamily="34" charset="0"/>
                <a:ea typeface="Saira Medium" pitchFamily="34" charset="-122"/>
                <a:cs typeface="Saira Medium" pitchFamily="34" charset="-120"/>
              </a:rPr>
              <a:t>LeNet (1989)</a:t>
            </a:r>
            <a:endParaRPr lang="en-US" sz="1600" dirty="0"/>
          </a:p>
        </p:txBody>
      </p:sp>
      <p:sp>
        <p:nvSpPr>
          <p:cNvPr id="10" name="Text 4"/>
          <p:cNvSpPr/>
          <p:nvPr/>
        </p:nvSpPr>
        <p:spPr>
          <a:xfrm>
            <a:off x="1119664" y="5519738"/>
            <a:ext cx="3840123" cy="265271"/>
          </a:xfrm>
          <a:prstGeom prst="rect">
            <a:avLst/>
          </a:prstGeom>
          <a:noFill/>
          <a:ln/>
        </p:spPr>
        <p:txBody>
          <a:bodyPr wrap="none" lIns="0" tIns="0" rIns="0" bIns="0" rtlCol="0" anchor="t"/>
          <a:lstStyle/>
          <a:p>
            <a:pPr algn="l" indent="0" marL="0">
              <a:lnSpc>
                <a:spcPts val="2050"/>
              </a:lnSpc>
              <a:buNone/>
            </a:pPr>
            <a:r>
              <a:rPr lang="en-US" sz="1300" dirty="0">
                <a:solidFill>
                  <a:srgbClr val="E5E0DF"/>
                </a:solidFill>
                <a:latin typeface="Roboto" pitchFamily="34" charset="0"/>
                <a:ea typeface="Roboto" pitchFamily="34" charset="-122"/>
                <a:cs typeface="Roboto" pitchFamily="34" charset="-120"/>
              </a:rPr>
              <a:t>CNNの基本構造を世界に示した最初のモデル</a:t>
            </a:r>
            <a:endParaRPr lang="en-US" sz="1300" dirty="0"/>
          </a:p>
        </p:txBody>
      </p:sp>
      <p:sp>
        <p:nvSpPr>
          <p:cNvPr id="11" name="Shape 5"/>
          <p:cNvSpPr/>
          <p:nvPr/>
        </p:nvSpPr>
        <p:spPr>
          <a:xfrm>
            <a:off x="5125641" y="5161002"/>
            <a:ext cx="373261" cy="373261"/>
          </a:xfrm>
          <a:prstGeom prst="roundRect">
            <a:avLst>
              <a:gd name="adj" fmla="val 40001"/>
            </a:avLst>
          </a:prstGeom>
          <a:solidFill>
            <a:srgbClr val="030303"/>
          </a:solidFill>
          <a:ln w="15240">
            <a:solidFill>
              <a:srgbClr val="FC8337"/>
            </a:solidFill>
            <a:prstDash val="solid"/>
          </a:ln>
        </p:spPr>
      </p:sp>
      <p:sp>
        <p:nvSpPr>
          <p:cNvPr id="12" name="Text 6"/>
          <p:cNvSpPr/>
          <p:nvPr/>
        </p:nvSpPr>
        <p:spPr>
          <a:xfrm>
            <a:off x="5187791" y="5192078"/>
            <a:ext cx="248841" cy="310991"/>
          </a:xfrm>
          <a:prstGeom prst="rect">
            <a:avLst/>
          </a:prstGeom>
          <a:noFill/>
          <a:ln/>
        </p:spPr>
        <p:txBody>
          <a:bodyPr wrap="none" lIns="0" tIns="0" rIns="0" bIns="0" rtlCol="0" anchor="t"/>
          <a:lstStyle/>
          <a:p>
            <a:pPr algn="ctr" indent="0" marL="0">
              <a:lnSpc>
                <a:spcPts val="1950"/>
              </a:lnSpc>
              <a:buNone/>
            </a:pPr>
            <a:r>
              <a:rPr lang="en-US" sz="1950" dirty="0">
                <a:solidFill>
                  <a:srgbClr val="E5E0DF"/>
                </a:solidFill>
                <a:latin typeface="Saira Medium" pitchFamily="34" charset="0"/>
                <a:ea typeface="Saira Medium" pitchFamily="34" charset="-122"/>
                <a:cs typeface="Saira Medium" pitchFamily="34" charset="-120"/>
              </a:rPr>
              <a:t>2</a:t>
            </a:r>
            <a:endParaRPr lang="en-US" sz="1950" dirty="0"/>
          </a:p>
        </p:txBody>
      </p:sp>
      <p:sp>
        <p:nvSpPr>
          <p:cNvPr id="13" name="Text 7"/>
          <p:cNvSpPr/>
          <p:nvPr/>
        </p:nvSpPr>
        <p:spPr>
          <a:xfrm>
            <a:off x="5664756" y="5161002"/>
            <a:ext cx="2073712" cy="259199"/>
          </a:xfrm>
          <a:prstGeom prst="rect">
            <a:avLst/>
          </a:prstGeom>
          <a:noFill/>
          <a:ln/>
        </p:spPr>
        <p:txBody>
          <a:bodyPr wrap="none" lIns="0" tIns="0" rIns="0" bIns="0" rtlCol="0" anchor="t"/>
          <a:lstStyle/>
          <a:p>
            <a:pPr algn="l" indent="0" marL="0">
              <a:lnSpc>
                <a:spcPts val="2000"/>
              </a:lnSpc>
              <a:buNone/>
            </a:pPr>
            <a:r>
              <a:rPr lang="en-US" sz="1600" dirty="0">
                <a:solidFill>
                  <a:srgbClr val="E5E0DF"/>
                </a:solidFill>
                <a:latin typeface="Saira Medium" pitchFamily="34" charset="0"/>
                <a:ea typeface="Saira Medium" pitchFamily="34" charset="-122"/>
                <a:cs typeface="Saira Medium" pitchFamily="34" charset="-120"/>
              </a:rPr>
              <a:t>AlexNet (2012)</a:t>
            </a:r>
            <a:endParaRPr lang="en-US" sz="1600" dirty="0"/>
          </a:p>
        </p:txBody>
      </p:sp>
      <p:sp>
        <p:nvSpPr>
          <p:cNvPr id="14" name="Text 8"/>
          <p:cNvSpPr/>
          <p:nvPr/>
        </p:nvSpPr>
        <p:spPr>
          <a:xfrm>
            <a:off x="5664756" y="5519738"/>
            <a:ext cx="3840123" cy="795814"/>
          </a:xfrm>
          <a:prstGeom prst="rect">
            <a:avLst/>
          </a:prstGeom>
          <a:noFill/>
          <a:ln/>
        </p:spPr>
        <p:txBody>
          <a:bodyPr wrap="square" lIns="0" tIns="0" rIns="0" bIns="0" rtlCol="0" anchor="t"/>
          <a:lstStyle/>
          <a:p>
            <a:pPr algn="l" indent="0" marL="0">
              <a:lnSpc>
                <a:spcPts val="2050"/>
              </a:lnSpc>
              <a:buNone/>
            </a:pPr>
            <a:r>
              <a:rPr lang="en-US" sz="1300" dirty="0">
                <a:solidFill>
                  <a:srgbClr val="E5E0DF"/>
                </a:solidFill>
                <a:latin typeface="Roboto" pitchFamily="34" charset="0"/>
                <a:ea typeface="Roboto" pitchFamily="34" charset="-122"/>
                <a:cs typeface="Roboto" pitchFamily="34" charset="-120"/>
              </a:rPr>
              <a:t>深層学習ブームの火付け役。5つの畳み込み層と3つの全結合層を持ちます。画像認識コンテストで圧倒的な勝利を収めました。</a:t>
            </a:r>
            <a:endParaRPr lang="en-US" sz="1300" dirty="0"/>
          </a:p>
        </p:txBody>
      </p:sp>
      <p:sp>
        <p:nvSpPr>
          <p:cNvPr id="15" name="Shape 9"/>
          <p:cNvSpPr/>
          <p:nvPr/>
        </p:nvSpPr>
        <p:spPr>
          <a:xfrm>
            <a:off x="9670733" y="5161002"/>
            <a:ext cx="373261" cy="373261"/>
          </a:xfrm>
          <a:prstGeom prst="roundRect">
            <a:avLst>
              <a:gd name="adj" fmla="val 40001"/>
            </a:avLst>
          </a:prstGeom>
          <a:solidFill>
            <a:srgbClr val="030303"/>
          </a:solidFill>
          <a:ln w="15240">
            <a:solidFill>
              <a:srgbClr val="FC8337"/>
            </a:solidFill>
            <a:prstDash val="solid"/>
          </a:ln>
        </p:spPr>
      </p:sp>
      <p:sp>
        <p:nvSpPr>
          <p:cNvPr id="16" name="Text 10"/>
          <p:cNvSpPr/>
          <p:nvPr/>
        </p:nvSpPr>
        <p:spPr>
          <a:xfrm>
            <a:off x="9732883" y="5192078"/>
            <a:ext cx="248841" cy="310991"/>
          </a:xfrm>
          <a:prstGeom prst="rect">
            <a:avLst/>
          </a:prstGeom>
          <a:noFill/>
          <a:ln/>
        </p:spPr>
        <p:txBody>
          <a:bodyPr wrap="none" lIns="0" tIns="0" rIns="0" bIns="0" rtlCol="0" anchor="t"/>
          <a:lstStyle/>
          <a:p>
            <a:pPr algn="ctr" indent="0" marL="0">
              <a:lnSpc>
                <a:spcPts val="1950"/>
              </a:lnSpc>
              <a:buNone/>
            </a:pPr>
            <a:r>
              <a:rPr lang="en-US" sz="1950" dirty="0">
                <a:solidFill>
                  <a:srgbClr val="E5E0DF"/>
                </a:solidFill>
                <a:latin typeface="Saira Medium" pitchFamily="34" charset="0"/>
                <a:ea typeface="Saira Medium" pitchFamily="34" charset="-122"/>
                <a:cs typeface="Saira Medium" pitchFamily="34" charset="-120"/>
              </a:rPr>
              <a:t>3</a:t>
            </a:r>
            <a:endParaRPr lang="en-US" sz="1950" dirty="0"/>
          </a:p>
        </p:txBody>
      </p:sp>
      <p:sp>
        <p:nvSpPr>
          <p:cNvPr id="17" name="Text 11"/>
          <p:cNvSpPr/>
          <p:nvPr/>
        </p:nvSpPr>
        <p:spPr>
          <a:xfrm>
            <a:off x="10209848" y="5161002"/>
            <a:ext cx="2073712" cy="259199"/>
          </a:xfrm>
          <a:prstGeom prst="rect">
            <a:avLst/>
          </a:prstGeom>
          <a:noFill/>
          <a:ln/>
        </p:spPr>
        <p:txBody>
          <a:bodyPr wrap="none" lIns="0" tIns="0" rIns="0" bIns="0" rtlCol="0" anchor="t"/>
          <a:lstStyle/>
          <a:p>
            <a:pPr algn="l" indent="0" marL="0">
              <a:lnSpc>
                <a:spcPts val="2000"/>
              </a:lnSpc>
              <a:buNone/>
            </a:pPr>
            <a:r>
              <a:rPr lang="en-US" sz="1600" dirty="0">
                <a:solidFill>
                  <a:srgbClr val="E5E0DF"/>
                </a:solidFill>
                <a:latin typeface="Saira Medium" pitchFamily="34" charset="0"/>
                <a:ea typeface="Saira Medium" pitchFamily="34" charset="-122"/>
                <a:cs typeface="Saira Medium" pitchFamily="34" charset="-120"/>
              </a:rPr>
              <a:t>ResNet (2015)</a:t>
            </a:r>
            <a:endParaRPr lang="en-US" sz="1600" dirty="0"/>
          </a:p>
        </p:txBody>
      </p:sp>
      <p:sp>
        <p:nvSpPr>
          <p:cNvPr id="18" name="Text 12"/>
          <p:cNvSpPr/>
          <p:nvPr/>
        </p:nvSpPr>
        <p:spPr>
          <a:xfrm>
            <a:off x="10209848" y="5519738"/>
            <a:ext cx="3840123" cy="795814"/>
          </a:xfrm>
          <a:prstGeom prst="rect">
            <a:avLst/>
          </a:prstGeom>
          <a:noFill/>
          <a:ln/>
        </p:spPr>
        <p:txBody>
          <a:bodyPr wrap="square" lIns="0" tIns="0" rIns="0" bIns="0" rtlCol="0" anchor="t"/>
          <a:lstStyle/>
          <a:p>
            <a:pPr algn="l" indent="0" marL="0">
              <a:lnSpc>
                <a:spcPts val="2050"/>
              </a:lnSpc>
              <a:buNone/>
            </a:pPr>
            <a:r>
              <a:rPr lang="en-US" sz="1300" dirty="0">
                <a:solidFill>
                  <a:srgbClr val="E5E0DF"/>
                </a:solidFill>
                <a:latin typeface="Roboto" pitchFamily="34" charset="0"/>
                <a:ea typeface="Roboto" pitchFamily="34" charset="-122"/>
                <a:cs typeface="Roboto" pitchFamily="34" charset="-120"/>
              </a:rPr>
              <a:t>スキップ接続を導入し、非常に深いネットワークの学習を可能にしました。現在も広く使われています。</a:t>
            </a:r>
            <a:endParaRPr lang="en-US" sz="1300" dirty="0"/>
          </a:p>
        </p:txBody>
      </p:sp>
      <p:sp>
        <p:nvSpPr>
          <p:cNvPr id="19" name="Shape 13"/>
          <p:cNvSpPr/>
          <p:nvPr/>
        </p:nvSpPr>
        <p:spPr>
          <a:xfrm>
            <a:off x="580549" y="6667976"/>
            <a:ext cx="373261" cy="373261"/>
          </a:xfrm>
          <a:prstGeom prst="roundRect">
            <a:avLst>
              <a:gd name="adj" fmla="val 40001"/>
            </a:avLst>
          </a:prstGeom>
          <a:solidFill>
            <a:srgbClr val="030303"/>
          </a:solidFill>
          <a:ln w="15240">
            <a:solidFill>
              <a:srgbClr val="FC8337"/>
            </a:solidFill>
            <a:prstDash val="solid"/>
          </a:ln>
        </p:spPr>
      </p:sp>
      <p:sp>
        <p:nvSpPr>
          <p:cNvPr id="20" name="Text 14"/>
          <p:cNvSpPr/>
          <p:nvPr/>
        </p:nvSpPr>
        <p:spPr>
          <a:xfrm>
            <a:off x="642699" y="6699052"/>
            <a:ext cx="248841" cy="310991"/>
          </a:xfrm>
          <a:prstGeom prst="rect">
            <a:avLst/>
          </a:prstGeom>
          <a:noFill/>
          <a:ln/>
        </p:spPr>
        <p:txBody>
          <a:bodyPr wrap="none" lIns="0" tIns="0" rIns="0" bIns="0" rtlCol="0" anchor="t"/>
          <a:lstStyle/>
          <a:p>
            <a:pPr algn="ctr" indent="0" marL="0">
              <a:lnSpc>
                <a:spcPts val="1950"/>
              </a:lnSpc>
              <a:buNone/>
            </a:pPr>
            <a:r>
              <a:rPr lang="en-US" sz="1950" dirty="0">
                <a:solidFill>
                  <a:srgbClr val="E5E0DF"/>
                </a:solidFill>
                <a:latin typeface="Saira Medium" pitchFamily="34" charset="0"/>
                <a:ea typeface="Saira Medium" pitchFamily="34" charset="-122"/>
                <a:cs typeface="Saira Medium" pitchFamily="34" charset="-120"/>
              </a:rPr>
              <a:t>4</a:t>
            </a:r>
            <a:endParaRPr lang="en-US" sz="1950" dirty="0"/>
          </a:p>
        </p:txBody>
      </p:sp>
      <p:sp>
        <p:nvSpPr>
          <p:cNvPr id="21" name="Text 15"/>
          <p:cNvSpPr/>
          <p:nvPr/>
        </p:nvSpPr>
        <p:spPr>
          <a:xfrm>
            <a:off x="1119664" y="6667976"/>
            <a:ext cx="2255758" cy="259199"/>
          </a:xfrm>
          <a:prstGeom prst="rect">
            <a:avLst/>
          </a:prstGeom>
          <a:noFill/>
          <a:ln/>
        </p:spPr>
        <p:txBody>
          <a:bodyPr wrap="none" lIns="0" tIns="0" rIns="0" bIns="0" rtlCol="0" anchor="t"/>
          <a:lstStyle/>
          <a:p>
            <a:pPr algn="l" indent="0" marL="0">
              <a:lnSpc>
                <a:spcPts val="2000"/>
              </a:lnSpc>
              <a:buNone/>
            </a:pPr>
            <a:r>
              <a:rPr lang="en-US" sz="1600" dirty="0">
                <a:solidFill>
                  <a:srgbClr val="E5E0DF"/>
                </a:solidFill>
                <a:latin typeface="Saira Medium" pitchFamily="34" charset="0"/>
                <a:ea typeface="Saira Medium" pitchFamily="34" charset="-122"/>
                <a:cs typeface="Saira Medium" pitchFamily="34" charset="-120"/>
              </a:rPr>
              <a:t>EfficientNet（2019〜）</a:t>
            </a:r>
            <a:endParaRPr lang="en-US" sz="1600" dirty="0"/>
          </a:p>
        </p:txBody>
      </p:sp>
      <p:sp>
        <p:nvSpPr>
          <p:cNvPr id="22" name="Text 16"/>
          <p:cNvSpPr/>
          <p:nvPr/>
        </p:nvSpPr>
        <p:spPr>
          <a:xfrm>
            <a:off x="1119664" y="7026712"/>
            <a:ext cx="12930188" cy="265271"/>
          </a:xfrm>
          <a:prstGeom prst="rect">
            <a:avLst/>
          </a:prstGeom>
          <a:noFill/>
          <a:ln/>
        </p:spPr>
        <p:txBody>
          <a:bodyPr wrap="none" lIns="0" tIns="0" rIns="0" bIns="0" rtlCol="0" anchor="t"/>
          <a:lstStyle/>
          <a:p>
            <a:pPr algn="l" indent="0" marL="0">
              <a:lnSpc>
                <a:spcPts val="2050"/>
              </a:lnSpc>
              <a:buNone/>
            </a:pPr>
            <a:r>
              <a:rPr lang="en-US" sz="1300" dirty="0">
                <a:solidFill>
                  <a:srgbClr val="E5E0DF"/>
                </a:solidFill>
                <a:latin typeface="Roboto" pitchFamily="34" charset="0"/>
                <a:ea typeface="Roboto" pitchFamily="34" charset="-122"/>
                <a:cs typeface="Roboto" pitchFamily="34" charset="-120"/>
              </a:rPr>
              <a:t>Googleが2019年に発表</a:t>
            </a:r>
            <a:endParaRPr lang="en-US" sz="1300" dirty="0"/>
          </a:p>
        </p:txBody>
      </p:sp>
      <p:sp>
        <p:nvSpPr>
          <p:cNvPr id="23" name="Text 17"/>
          <p:cNvSpPr/>
          <p:nvPr/>
        </p:nvSpPr>
        <p:spPr>
          <a:xfrm>
            <a:off x="1119664" y="7391519"/>
            <a:ext cx="12930188" cy="265271"/>
          </a:xfrm>
          <a:prstGeom prst="rect">
            <a:avLst/>
          </a:prstGeom>
          <a:noFill/>
          <a:ln/>
        </p:spPr>
        <p:txBody>
          <a:bodyPr wrap="none" lIns="0" tIns="0" rIns="0" bIns="0" rtlCol="0" anchor="t"/>
          <a:lstStyle/>
          <a:p>
            <a:pPr algn="l" indent="0" marL="0">
              <a:lnSpc>
                <a:spcPts val="2050"/>
              </a:lnSpc>
              <a:buNone/>
            </a:pPr>
            <a:r>
              <a:rPr lang="en-US" sz="1300" b="1" dirty="0">
                <a:solidFill>
                  <a:srgbClr val="E5E0DF"/>
                </a:solidFill>
                <a:latin typeface="Roboto" pitchFamily="34" charset="0"/>
                <a:ea typeface="Roboto" pitchFamily="34" charset="-122"/>
                <a:cs typeface="Roboto" pitchFamily="34" charset="-120"/>
              </a:rPr>
              <a:t>層深さ、層の幅、画像サイズ</a:t>
            </a:r>
            <a:pPr algn="l" indent="0" marL="0">
              <a:lnSpc>
                <a:spcPts val="2050"/>
              </a:lnSpc>
              <a:buNone/>
            </a:pPr>
            <a:r>
              <a:rPr lang="en-US" sz="1300" dirty="0">
                <a:solidFill>
                  <a:srgbClr val="E5E0DF"/>
                </a:solidFill>
                <a:latin typeface="Roboto" pitchFamily="34" charset="0"/>
                <a:ea typeface="Roboto" pitchFamily="34" charset="-122"/>
                <a:cs typeface="Roboto" pitchFamily="34" charset="-120"/>
              </a:rPr>
              <a:t>の3つを</a:t>
            </a:r>
            <a:pPr algn="l" indent="0" marL="0">
              <a:lnSpc>
                <a:spcPts val="2050"/>
              </a:lnSpc>
              <a:buNone/>
            </a:pPr>
            <a:r>
              <a:rPr lang="en-US" sz="1300" b="1" dirty="0">
                <a:solidFill>
                  <a:srgbClr val="E5E0DF"/>
                </a:solidFill>
                <a:latin typeface="Roboto" pitchFamily="34" charset="0"/>
                <a:ea typeface="Roboto" pitchFamily="34" charset="-122"/>
                <a:cs typeface="Roboto" pitchFamily="34" charset="-120"/>
              </a:rPr>
              <a:t>バランスよく調整</a:t>
            </a:r>
            <a:pPr algn="l" indent="0" marL="0">
              <a:lnSpc>
                <a:spcPts val="2050"/>
              </a:lnSpc>
              <a:buNone/>
            </a:pPr>
            <a:r>
              <a:rPr lang="en-US" sz="1300" dirty="0">
                <a:solidFill>
                  <a:srgbClr val="E5E0DF"/>
                </a:solidFill>
                <a:latin typeface="Roboto" pitchFamily="34" charset="0"/>
                <a:ea typeface="Roboto" pitchFamily="34" charset="-122"/>
                <a:cs typeface="Roboto" pitchFamily="34" charset="-120"/>
              </a:rPr>
              <a:t>して最適化します。</a:t>
            </a:r>
            <a:endParaRPr lang="en-US" sz="1300" dirty="0"/>
          </a:p>
        </p:txBody>
      </p:sp>
      <p:sp>
        <p:nvSpPr>
          <p:cNvPr id="24" name="Text 18"/>
          <p:cNvSpPr/>
          <p:nvPr/>
        </p:nvSpPr>
        <p:spPr>
          <a:xfrm>
            <a:off x="1119664" y="7756327"/>
            <a:ext cx="12930188" cy="265271"/>
          </a:xfrm>
          <a:prstGeom prst="rect">
            <a:avLst/>
          </a:prstGeom>
          <a:noFill/>
          <a:ln/>
        </p:spPr>
        <p:txBody>
          <a:bodyPr wrap="none" lIns="0" tIns="0" rIns="0" bIns="0" rtlCol="0" anchor="t"/>
          <a:lstStyle/>
          <a:p>
            <a:pPr algn="l" indent="0" marL="0">
              <a:lnSpc>
                <a:spcPts val="2050"/>
              </a:lnSpc>
              <a:buNone/>
            </a:pPr>
            <a:r>
              <a:rPr lang="en-US" sz="1300" dirty="0">
                <a:solidFill>
                  <a:srgbClr val="E5E0DF"/>
                </a:solidFill>
                <a:latin typeface="Roboto" pitchFamily="34" charset="0"/>
                <a:ea typeface="Roboto" pitchFamily="34" charset="-122"/>
                <a:cs typeface="Roboto" pitchFamily="34" charset="-120"/>
              </a:rPr>
              <a:t>精度高い × 軽い × 速いなのでモバイルなど性能が低くても適用可能</a:t>
            </a:r>
            <a:endParaRPr lang="en-US"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61405" y="598527"/>
            <a:ext cx="4351139" cy="543878"/>
          </a:xfrm>
          <a:prstGeom prst="rect">
            <a:avLst/>
          </a:prstGeom>
          <a:noFill/>
          <a:ln/>
        </p:spPr>
        <p:txBody>
          <a:bodyPr wrap="none" lIns="0" tIns="0" rIns="0" bIns="0" rtlCol="0" anchor="t"/>
          <a:lstStyle/>
          <a:p>
            <a:pPr algn="l" indent="0" marL="0">
              <a:lnSpc>
                <a:spcPts val="4250"/>
              </a:lnSpc>
              <a:buNone/>
            </a:pPr>
            <a:r>
              <a:rPr lang="en-US" sz="3400" b="1" dirty="0">
                <a:solidFill>
                  <a:srgbClr val="FFFFFF"/>
                </a:solidFill>
                <a:latin typeface="Saira Medium" pitchFamily="34" charset="0"/>
                <a:ea typeface="Saira Medium" pitchFamily="34" charset="-122"/>
                <a:cs typeface="Saira Medium" pitchFamily="34" charset="-120"/>
              </a:rPr>
              <a:t>CNN の応用分野</a:t>
            </a:r>
            <a:endParaRPr lang="en-US" sz="3400" dirty="0"/>
          </a:p>
        </p:txBody>
      </p:sp>
      <p:pic>
        <p:nvPicPr>
          <p:cNvPr id="3" name="Image 0" descr="preencoded.png">    </p:cNvPr>
          <p:cNvPicPr>
            <a:picLocks noChangeAspect="1"/>
          </p:cNvPicPr>
          <p:nvPr/>
        </p:nvPicPr>
        <p:blipFill>
          <a:blip r:embed="rId1"/>
          <a:stretch>
            <a:fillRect/>
          </a:stretch>
        </p:blipFill>
        <p:spPr>
          <a:xfrm>
            <a:off x="761405" y="1577459"/>
            <a:ext cx="9685734" cy="60534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251109"/>
            <a:ext cx="6253282"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CNNの課題と今後の展望</a:t>
            </a:r>
            <a:endParaRPr lang="en-US" sz="4450" dirty="0"/>
          </a:p>
        </p:txBody>
      </p:sp>
      <p:sp>
        <p:nvSpPr>
          <p:cNvPr id="3" name="Text 1"/>
          <p:cNvSpPr/>
          <p:nvPr/>
        </p:nvSpPr>
        <p:spPr>
          <a:xfrm>
            <a:off x="2197418" y="2544008"/>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データ依存性</a:t>
            </a:r>
            <a:endParaRPr lang="en-US" sz="2200" dirty="0"/>
          </a:p>
        </p:txBody>
      </p:sp>
      <p:sp>
        <p:nvSpPr>
          <p:cNvPr id="4" name="Text 2"/>
          <p:cNvSpPr/>
          <p:nvPr/>
        </p:nvSpPr>
        <p:spPr>
          <a:xfrm>
            <a:off x="793790" y="3034427"/>
            <a:ext cx="4238863" cy="362903"/>
          </a:xfrm>
          <a:prstGeom prst="rect">
            <a:avLst/>
          </a:prstGeom>
          <a:noFill/>
          <a:ln/>
        </p:spPr>
        <p:txBody>
          <a:bodyPr wrap="none" lIns="0" tIns="0" rIns="0" bIns="0" rtlCol="0" anchor="t"/>
          <a:lstStyle/>
          <a:p>
            <a:pPr algn="r" indent="0" marL="0">
              <a:lnSpc>
                <a:spcPts val="2850"/>
              </a:lnSpc>
              <a:buNone/>
            </a:pPr>
            <a:r>
              <a:rPr lang="en-US" sz="1750" dirty="0">
                <a:solidFill>
                  <a:srgbClr val="E5E0DF"/>
                </a:solidFill>
                <a:latin typeface="Roboto" pitchFamily="34" charset="0"/>
                <a:ea typeface="Roboto" pitchFamily="34" charset="-122"/>
                <a:cs typeface="Roboto" pitchFamily="34" charset="-120"/>
              </a:rPr>
              <a:t>大量の学習データが必要です。</a:t>
            </a:r>
            <a:endParaRPr lang="en-US" sz="1750" dirty="0"/>
          </a:p>
        </p:txBody>
      </p:sp>
      <p:sp>
        <p:nvSpPr>
          <p:cNvPr id="5" name="Text 3"/>
          <p:cNvSpPr/>
          <p:nvPr/>
        </p:nvSpPr>
        <p:spPr>
          <a:xfrm>
            <a:off x="793790" y="3533418"/>
            <a:ext cx="4238863" cy="362903"/>
          </a:xfrm>
          <a:prstGeom prst="rect">
            <a:avLst/>
          </a:prstGeom>
          <a:noFill/>
          <a:ln/>
        </p:spPr>
        <p:txBody>
          <a:bodyPr wrap="none" lIns="0" tIns="0" rIns="0" bIns="0" rtlCol="0" anchor="t"/>
          <a:lstStyle/>
          <a:p>
            <a:pPr algn="r" indent="0" marL="0">
              <a:lnSpc>
                <a:spcPts val="2850"/>
              </a:lnSpc>
              <a:buNone/>
            </a:pPr>
            <a:r>
              <a:rPr lang="en-US" sz="1750" dirty="0">
                <a:solidFill>
                  <a:srgbClr val="E5E0DF"/>
                </a:solidFill>
                <a:latin typeface="Roboto" pitchFamily="34" charset="0"/>
                <a:ea typeface="Roboto" pitchFamily="34" charset="-122"/>
                <a:cs typeface="Roboto" pitchFamily="34" charset="-120"/>
              </a:rPr>
              <a:t>データ収集・データのラベリング</a:t>
            </a:r>
            <a:endParaRPr lang="en-US" sz="1750" dirty="0"/>
          </a:p>
        </p:txBody>
      </p:sp>
      <p:sp>
        <p:nvSpPr>
          <p:cNvPr id="6" name="Text 4"/>
          <p:cNvSpPr/>
          <p:nvPr/>
        </p:nvSpPr>
        <p:spPr>
          <a:xfrm>
            <a:off x="793790" y="4032409"/>
            <a:ext cx="4238863" cy="362903"/>
          </a:xfrm>
          <a:prstGeom prst="rect">
            <a:avLst/>
          </a:prstGeom>
          <a:noFill/>
          <a:ln/>
        </p:spPr>
        <p:txBody>
          <a:bodyPr wrap="none" lIns="0" tIns="0" rIns="0" bIns="0" rtlCol="0" anchor="t"/>
          <a:lstStyle/>
          <a:p>
            <a:pPr algn="r" indent="0" marL="0">
              <a:lnSpc>
                <a:spcPts val="2850"/>
              </a:lnSpc>
              <a:buNone/>
            </a:pPr>
            <a:r>
              <a:rPr lang="en-US" sz="1750" dirty="0">
                <a:solidFill>
                  <a:srgbClr val="E5E0DF"/>
                </a:solidFill>
                <a:latin typeface="Roboto" pitchFamily="34" charset="0"/>
                <a:ea typeface="Roboto" pitchFamily="34" charset="-122"/>
                <a:cs typeface="Roboto" pitchFamily="34" charset="-120"/>
              </a:rPr>
              <a:t>のコストが課題です。</a:t>
            </a:r>
            <a:endParaRPr lang="en-US" sz="1750" dirty="0"/>
          </a:p>
        </p:txBody>
      </p:sp>
      <p:pic>
        <p:nvPicPr>
          <p:cNvPr id="7" name="Image 0" descr="preencoded.png">    </p:cNvPr>
          <p:cNvPicPr>
            <a:picLocks noChangeAspect="1"/>
          </p:cNvPicPr>
          <p:nvPr/>
        </p:nvPicPr>
        <p:blipFill>
          <a:blip r:embed="rId1"/>
          <a:stretch>
            <a:fillRect/>
          </a:stretch>
        </p:blipFill>
        <p:spPr>
          <a:xfrm>
            <a:off x="5032653" y="2413516"/>
            <a:ext cx="4564975" cy="4564975"/>
          </a:xfrm>
          <a:prstGeom prst="rect">
            <a:avLst/>
          </a:prstGeom>
        </p:spPr>
      </p:pic>
      <p:pic>
        <p:nvPicPr>
          <p:cNvPr id="8" name="Image 1" descr="preencoded.png">    </p:cNvPr>
          <p:cNvPicPr>
            <a:picLocks noChangeAspect="1"/>
          </p:cNvPicPr>
          <p:nvPr/>
        </p:nvPicPr>
        <p:blipFill>
          <a:blip r:embed="rId2"/>
          <a:stretch>
            <a:fillRect/>
          </a:stretch>
        </p:blipFill>
        <p:spPr>
          <a:xfrm>
            <a:off x="6324362" y="3665458"/>
            <a:ext cx="318968" cy="398621"/>
          </a:xfrm>
          <a:prstGeom prst="rect">
            <a:avLst/>
          </a:prstGeom>
        </p:spPr>
      </p:pic>
      <p:sp>
        <p:nvSpPr>
          <p:cNvPr id="9" name="Text 5"/>
          <p:cNvSpPr/>
          <p:nvPr/>
        </p:nvSpPr>
        <p:spPr>
          <a:xfrm>
            <a:off x="9597628" y="243066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計算コスト</a:t>
            </a:r>
            <a:endParaRPr lang="en-US" sz="2200" dirty="0"/>
          </a:p>
        </p:txBody>
      </p:sp>
      <p:sp>
        <p:nvSpPr>
          <p:cNvPr id="10" name="Text 6"/>
          <p:cNvSpPr/>
          <p:nvPr/>
        </p:nvSpPr>
        <p:spPr>
          <a:xfrm>
            <a:off x="9597628" y="2921079"/>
            <a:ext cx="4238982"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高精度モデルは計算リソースを多く消費します。</a:t>
            </a:r>
            <a:endParaRPr lang="en-US" sz="1750" dirty="0"/>
          </a:p>
        </p:txBody>
      </p:sp>
      <p:sp>
        <p:nvSpPr>
          <p:cNvPr id="11" name="Text 7"/>
          <p:cNvSpPr/>
          <p:nvPr/>
        </p:nvSpPr>
        <p:spPr>
          <a:xfrm>
            <a:off x="9597628" y="3782973"/>
            <a:ext cx="4238982"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スマートフォンや家電での効率的な実行に課題があります。</a:t>
            </a:r>
            <a:endParaRPr lang="en-US" sz="1750" dirty="0"/>
          </a:p>
        </p:txBody>
      </p:sp>
      <p:pic>
        <p:nvPicPr>
          <p:cNvPr id="12" name="Image 2" descr="preencoded.png">    </p:cNvPr>
          <p:cNvPicPr>
            <a:picLocks noChangeAspect="1"/>
          </p:cNvPicPr>
          <p:nvPr/>
        </p:nvPicPr>
        <p:blipFill>
          <a:blip r:embed="rId3"/>
          <a:stretch>
            <a:fillRect/>
          </a:stretch>
        </p:blipFill>
        <p:spPr>
          <a:xfrm>
            <a:off x="5032653" y="2413516"/>
            <a:ext cx="4564975" cy="4564975"/>
          </a:xfrm>
          <a:prstGeom prst="rect">
            <a:avLst/>
          </a:prstGeom>
        </p:spPr>
      </p:pic>
      <p:pic>
        <p:nvPicPr>
          <p:cNvPr id="13" name="Image 3" descr="preencoded.png">    </p:cNvPr>
          <p:cNvPicPr>
            <a:picLocks noChangeAspect="1"/>
          </p:cNvPicPr>
          <p:nvPr/>
        </p:nvPicPr>
        <p:blipFill>
          <a:blip r:embed="rId4"/>
          <a:stretch>
            <a:fillRect/>
          </a:stretch>
        </p:blipFill>
        <p:spPr>
          <a:xfrm>
            <a:off x="7986713" y="3665458"/>
            <a:ext cx="318968" cy="398621"/>
          </a:xfrm>
          <a:prstGeom prst="rect">
            <a:avLst/>
          </a:prstGeom>
        </p:spPr>
      </p:pic>
      <p:sp>
        <p:nvSpPr>
          <p:cNvPr id="14" name="Text 8"/>
          <p:cNvSpPr/>
          <p:nvPr/>
        </p:nvSpPr>
        <p:spPr>
          <a:xfrm>
            <a:off x="9597628" y="488322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説明可能性</a:t>
            </a:r>
            <a:endParaRPr lang="en-US" sz="2200" dirty="0"/>
          </a:p>
        </p:txBody>
      </p:sp>
      <p:sp>
        <p:nvSpPr>
          <p:cNvPr id="15" name="Text 9"/>
          <p:cNvSpPr/>
          <p:nvPr/>
        </p:nvSpPr>
        <p:spPr>
          <a:xfrm>
            <a:off x="9597628" y="5373648"/>
            <a:ext cx="4238982"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深層 CNN はブラックボックス的な性質を持ち、判断根拠の説明が難しいです。</a:t>
            </a:r>
            <a:endParaRPr lang="en-US" sz="1750" dirty="0"/>
          </a:p>
        </p:txBody>
      </p:sp>
      <p:sp>
        <p:nvSpPr>
          <p:cNvPr id="16" name="Text 10"/>
          <p:cNvSpPr/>
          <p:nvPr/>
        </p:nvSpPr>
        <p:spPr>
          <a:xfrm>
            <a:off x="9597628" y="6235541"/>
            <a:ext cx="4238982"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重要な意思決定への応用に制限があります。</a:t>
            </a:r>
            <a:endParaRPr lang="en-US" sz="1750" dirty="0"/>
          </a:p>
        </p:txBody>
      </p:sp>
      <p:pic>
        <p:nvPicPr>
          <p:cNvPr id="17" name="Image 4" descr="preencoded.png">    </p:cNvPr>
          <p:cNvPicPr>
            <a:picLocks noChangeAspect="1"/>
          </p:cNvPicPr>
          <p:nvPr/>
        </p:nvPicPr>
        <p:blipFill>
          <a:blip r:embed="rId5"/>
          <a:stretch>
            <a:fillRect/>
          </a:stretch>
        </p:blipFill>
        <p:spPr>
          <a:xfrm>
            <a:off x="5032653" y="2413516"/>
            <a:ext cx="4564975" cy="4564975"/>
          </a:xfrm>
          <a:prstGeom prst="rect">
            <a:avLst/>
          </a:prstGeom>
        </p:spPr>
      </p:pic>
      <p:pic>
        <p:nvPicPr>
          <p:cNvPr id="18" name="Image 5" descr="preencoded.png">    </p:cNvPr>
          <p:cNvPicPr>
            <a:picLocks noChangeAspect="1"/>
          </p:cNvPicPr>
          <p:nvPr/>
        </p:nvPicPr>
        <p:blipFill>
          <a:blip r:embed="rId6"/>
          <a:stretch>
            <a:fillRect/>
          </a:stretch>
        </p:blipFill>
        <p:spPr>
          <a:xfrm>
            <a:off x="7986713" y="5327809"/>
            <a:ext cx="318968" cy="398621"/>
          </a:xfrm>
          <a:prstGeom prst="rect">
            <a:avLst/>
          </a:prstGeom>
        </p:spPr>
      </p:pic>
      <p:sp>
        <p:nvSpPr>
          <p:cNvPr id="19" name="Text 11"/>
          <p:cNvSpPr/>
          <p:nvPr/>
        </p:nvSpPr>
        <p:spPr>
          <a:xfrm>
            <a:off x="2197418" y="5064681"/>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学習の難しさ</a:t>
            </a:r>
            <a:endParaRPr lang="en-US" sz="2200" dirty="0"/>
          </a:p>
        </p:txBody>
      </p:sp>
      <p:sp>
        <p:nvSpPr>
          <p:cNvPr id="20" name="Text 12"/>
          <p:cNvSpPr/>
          <p:nvPr/>
        </p:nvSpPr>
        <p:spPr>
          <a:xfrm>
            <a:off x="793790" y="5555099"/>
            <a:ext cx="4238863" cy="362903"/>
          </a:xfrm>
          <a:prstGeom prst="rect">
            <a:avLst/>
          </a:prstGeom>
          <a:noFill/>
          <a:ln/>
        </p:spPr>
        <p:txBody>
          <a:bodyPr wrap="none" lIns="0" tIns="0" rIns="0" bIns="0" rtlCol="0" anchor="t"/>
          <a:lstStyle/>
          <a:p>
            <a:pPr algn="r" indent="0" marL="0">
              <a:lnSpc>
                <a:spcPts val="2850"/>
              </a:lnSpc>
              <a:buNone/>
            </a:pPr>
            <a:r>
              <a:rPr lang="en-US" sz="1750" dirty="0">
                <a:solidFill>
                  <a:srgbClr val="E5E0DF"/>
                </a:solidFill>
                <a:latin typeface="Roboto" pitchFamily="34" charset="0"/>
                <a:ea typeface="Roboto" pitchFamily="34" charset="-122"/>
                <a:cs typeface="Roboto" pitchFamily="34" charset="-120"/>
              </a:rPr>
              <a:t>手動でのデータのラベリングが必要。</a:t>
            </a:r>
            <a:endParaRPr lang="en-US" sz="1750" dirty="0"/>
          </a:p>
        </p:txBody>
      </p:sp>
      <p:sp>
        <p:nvSpPr>
          <p:cNvPr id="21" name="Text 13"/>
          <p:cNvSpPr/>
          <p:nvPr/>
        </p:nvSpPr>
        <p:spPr>
          <a:xfrm>
            <a:off x="793790" y="6054090"/>
            <a:ext cx="4238863" cy="725805"/>
          </a:xfrm>
          <a:prstGeom prst="rect">
            <a:avLst/>
          </a:prstGeom>
          <a:noFill/>
          <a:ln/>
        </p:spPr>
        <p:txBody>
          <a:bodyPr wrap="square" lIns="0" tIns="0" rIns="0" bIns="0" rtlCol="0" anchor="t"/>
          <a:lstStyle/>
          <a:p>
            <a:pPr algn="r" indent="0" marL="0">
              <a:lnSpc>
                <a:spcPts val="2850"/>
              </a:lnSpc>
              <a:buNone/>
            </a:pPr>
            <a:r>
              <a:rPr lang="en-US" sz="1750" dirty="0">
                <a:solidFill>
                  <a:srgbClr val="E5E0DF"/>
                </a:solidFill>
                <a:latin typeface="Roboto" pitchFamily="34" charset="0"/>
                <a:ea typeface="Roboto" pitchFamily="34" charset="-122"/>
                <a:cs typeface="Roboto" pitchFamily="34" charset="-120"/>
              </a:rPr>
              <a:t>自己教師あり学習の発展が期待されます。</a:t>
            </a:r>
            <a:endParaRPr lang="en-US" sz="1750" dirty="0"/>
          </a:p>
        </p:txBody>
      </p:sp>
      <p:pic>
        <p:nvPicPr>
          <p:cNvPr id="22" name="Image 6" descr="preencoded.png">    </p:cNvPr>
          <p:cNvPicPr>
            <a:picLocks noChangeAspect="1"/>
          </p:cNvPicPr>
          <p:nvPr/>
        </p:nvPicPr>
        <p:blipFill>
          <a:blip r:embed="rId7"/>
          <a:stretch>
            <a:fillRect/>
          </a:stretch>
        </p:blipFill>
        <p:spPr>
          <a:xfrm>
            <a:off x="5032653" y="2413516"/>
            <a:ext cx="4564975" cy="4564975"/>
          </a:xfrm>
          <a:prstGeom prst="rect">
            <a:avLst/>
          </a:prstGeom>
        </p:spPr>
      </p:pic>
      <p:pic>
        <p:nvPicPr>
          <p:cNvPr id="23" name="Image 7" descr="preencoded.png">    </p:cNvPr>
          <p:cNvPicPr>
            <a:picLocks noChangeAspect="1"/>
          </p:cNvPicPr>
          <p:nvPr/>
        </p:nvPicPr>
        <p:blipFill>
          <a:blip r:embed="rId8"/>
          <a:stretch>
            <a:fillRect/>
          </a:stretch>
        </p:blipFill>
        <p:spPr>
          <a:xfrm>
            <a:off x="6324362" y="5327809"/>
            <a:ext cx="318968" cy="39862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3062" y="939998"/>
            <a:ext cx="7332702" cy="609838"/>
          </a:xfrm>
          <a:prstGeom prst="rect">
            <a:avLst/>
          </a:prstGeom>
          <a:noFill/>
          <a:ln/>
        </p:spPr>
        <p:txBody>
          <a:bodyPr wrap="none" lIns="0" tIns="0" rIns="0" bIns="0" rtlCol="0" anchor="t"/>
          <a:lstStyle/>
          <a:p>
            <a:pPr algn="l" indent="0" marL="0">
              <a:lnSpc>
                <a:spcPts val="4800"/>
              </a:lnSpc>
              <a:buNone/>
            </a:pPr>
            <a:r>
              <a:rPr lang="en-US" sz="3800" dirty="0">
                <a:solidFill>
                  <a:srgbClr val="FFFFFF"/>
                </a:solidFill>
                <a:latin typeface="Saira Medium" pitchFamily="34" charset="0"/>
                <a:ea typeface="Saira Medium" pitchFamily="34" charset="-122"/>
                <a:cs typeface="Saira Medium" pitchFamily="34" charset="-120"/>
              </a:rPr>
              <a:t>CNNとTransformer の融合モデル</a:t>
            </a:r>
            <a:endParaRPr lang="en-US" sz="3800" dirty="0"/>
          </a:p>
        </p:txBody>
      </p:sp>
      <p:sp>
        <p:nvSpPr>
          <p:cNvPr id="4" name="Text 1"/>
          <p:cNvSpPr/>
          <p:nvPr/>
        </p:nvSpPr>
        <p:spPr>
          <a:xfrm>
            <a:off x="683062" y="1842492"/>
            <a:ext cx="7777877" cy="312182"/>
          </a:xfrm>
          <a:prstGeom prst="rect">
            <a:avLst/>
          </a:prstGeom>
          <a:noFill/>
          <a:ln/>
        </p:spPr>
        <p:txBody>
          <a:bodyPr wrap="none" lIns="0" tIns="0" rIns="0" bIns="0" rtlCol="0" anchor="t"/>
          <a:lstStyle/>
          <a:p>
            <a:pPr algn="l" indent="0" marL="0">
              <a:lnSpc>
                <a:spcPts val="2450"/>
              </a:lnSpc>
              <a:buNone/>
            </a:pPr>
            <a:r>
              <a:rPr lang="en-US" sz="1500" dirty="0">
                <a:solidFill>
                  <a:srgbClr val="E5E0DF"/>
                </a:solidFill>
                <a:latin typeface="Roboto" pitchFamily="34" charset="0"/>
                <a:ea typeface="Roboto" pitchFamily="34" charset="-122"/>
                <a:cs typeface="Roboto" pitchFamily="34" charset="-120"/>
              </a:rPr>
              <a:t>CNN（</a:t>
            </a:r>
            <a:pPr algn="l" indent="0" marL="0">
              <a:lnSpc>
                <a:spcPts val="2450"/>
              </a:lnSpc>
              <a:buNone/>
            </a:pPr>
            <a:r>
              <a:rPr lang="en-US" sz="1500" b="1" dirty="0">
                <a:solidFill>
                  <a:srgbClr val="E5E0DF"/>
                </a:solidFill>
                <a:latin typeface="Roboto" pitchFamily="34" charset="0"/>
                <a:ea typeface="Roboto" pitchFamily="34" charset="-122"/>
                <a:cs typeface="Roboto" pitchFamily="34" charset="-120"/>
              </a:rPr>
              <a:t>軽さ・効率性）</a:t>
            </a:r>
            <a:pPr algn="l" indent="0" marL="0">
              <a:lnSpc>
                <a:spcPts val="2450"/>
              </a:lnSpc>
              <a:buNone/>
            </a:pPr>
            <a:r>
              <a:rPr lang="en-US" sz="1500" dirty="0">
                <a:solidFill>
                  <a:srgbClr val="E5E0DF"/>
                </a:solidFill>
                <a:latin typeface="Roboto" pitchFamily="34" charset="0"/>
                <a:ea typeface="Roboto" pitchFamily="34" charset="-122"/>
                <a:cs typeface="Roboto" pitchFamily="34" charset="-120"/>
              </a:rPr>
              <a:t>×Transformer（</a:t>
            </a:r>
            <a:pPr algn="l" indent="0" marL="0">
              <a:lnSpc>
                <a:spcPts val="2450"/>
              </a:lnSpc>
              <a:buNone/>
            </a:pPr>
            <a:r>
              <a:rPr lang="en-US" sz="1500" b="1" dirty="0">
                <a:solidFill>
                  <a:srgbClr val="E5E0DF"/>
                </a:solidFill>
                <a:latin typeface="Roboto" pitchFamily="34" charset="0"/>
                <a:ea typeface="Roboto" pitchFamily="34" charset="-122"/>
                <a:cs typeface="Roboto" pitchFamily="34" charset="-120"/>
              </a:rPr>
              <a:t>柔軟性・全体把握力）</a:t>
            </a:r>
            <a:endParaRPr lang="en-US" sz="1500" dirty="0"/>
          </a:p>
        </p:txBody>
      </p:sp>
      <p:sp>
        <p:nvSpPr>
          <p:cNvPr id="5" name="Text 2"/>
          <p:cNvSpPr/>
          <p:nvPr/>
        </p:nvSpPr>
        <p:spPr>
          <a:xfrm>
            <a:off x="683062" y="2374225"/>
            <a:ext cx="7777877" cy="312182"/>
          </a:xfrm>
          <a:prstGeom prst="rect">
            <a:avLst/>
          </a:prstGeom>
          <a:noFill/>
          <a:ln/>
        </p:spPr>
        <p:txBody>
          <a:bodyPr wrap="none" lIns="0" tIns="0" rIns="0" bIns="0" rtlCol="0" anchor="t"/>
          <a:lstStyle/>
          <a:p>
            <a:pPr algn="l" indent="0" marL="0">
              <a:lnSpc>
                <a:spcPts val="2450"/>
              </a:lnSpc>
              <a:buNone/>
            </a:pPr>
            <a:r>
              <a:rPr lang="en-US" sz="1500" dirty="0">
                <a:solidFill>
                  <a:srgbClr val="E5E0DF"/>
                </a:solidFill>
                <a:latin typeface="Roboto" pitchFamily="34" charset="0"/>
                <a:ea typeface="Roboto" pitchFamily="34" charset="-122"/>
                <a:cs typeface="Roboto" pitchFamily="34" charset="-120"/>
              </a:rPr>
              <a:t>医療画像、ロボティクス、動画解析などで期待</a:t>
            </a:r>
            <a:endParaRPr lang="en-US" sz="1500" dirty="0"/>
          </a:p>
        </p:txBody>
      </p:sp>
      <p:sp>
        <p:nvSpPr>
          <p:cNvPr id="6" name="Shape 3"/>
          <p:cNvSpPr/>
          <p:nvPr/>
        </p:nvSpPr>
        <p:spPr>
          <a:xfrm>
            <a:off x="683062" y="2905958"/>
            <a:ext cx="7777877" cy="4383643"/>
          </a:xfrm>
          <a:prstGeom prst="roundRect">
            <a:avLst>
              <a:gd name="adj" fmla="val 4007"/>
            </a:avLst>
          </a:prstGeom>
          <a:noFill/>
          <a:ln w="7620">
            <a:solidFill>
              <a:srgbClr val="FFFFFF">
                <a:alpha val="24000"/>
              </a:srgbClr>
            </a:solidFill>
            <a:prstDash val="solid"/>
          </a:ln>
        </p:spPr>
      </p:sp>
      <p:sp>
        <p:nvSpPr>
          <p:cNvPr id="7" name="Shape 4"/>
          <p:cNvSpPr/>
          <p:nvPr/>
        </p:nvSpPr>
        <p:spPr>
          <a:xfrm>
            <a:off x="690682" y="2913578"/>
            <a:ext cx="7761803" cy="873681"/>
          </a:xfrm>
          <a:prstGeom prst="rect">
            <a:avLst/>
          </a:prstGeom>
          <a:solidFill>
            <a:srgbClr val="FFFFFF">
              <a:alpha val="4000"/>
            </a:srgbClr>
          </a:solidFill>
          <a:ln/>
        </p:spPr>
      </p:sp>
      <p:sp>
        <p:nvSpPr>
          <p:cNvPr id="8" name="Text 5"/>
          <p:cNvSpPr/>
          <p:nvPr/>
        </p:nvSpPr>
        <p:spPr>
          <a:xfrm>
            <a:off x="886658" y="3038237"/>
            <a:ext cx="2192893" cy="312182"/>
          </a:xfrm>
          <a:prstGeom prst="rect">
            <a:avLst/>
          </a:prstGeom>
          <a:noFill/>
          <a:ln/>
        </p:spPr>
        <p:txBody>
          <a:bodyPr wrap="none" lIns="0" tIns="0" rIns="0" bIns="0" rtlCol="0" anchor="t"/>
          <a:lstStyle/>
          <a:p>
            <a:pPr algn="l" indent="0" marL="0">
              <a:lnSpc>
                <a:spcPts val="2450"/>
              </a:lnSpc>
              <a:buNone/>
            </a:pPr>
            <a:r>
              <a:rPr lang="en-US" sz="1500" dirty="0">
                <a:solidFill>
                  <a:srgbClr val="E5E0DF"/>
                </a:solidFill>
                <a:latin typeface="Roboto" pitchFamily="34" charset="0"/>
                <a:ea typeface="Roboto" pitchFamily="34" charset="-122"/>
                <a:cs typeface="Roboto" pitchFamily="34" charset="-120"/>
              </a:rPr>
              <a:t>項目</a:t>
            </a:r>
            <a:endParaRPr lang="en-US" sz="1500" dirty="0"/>
          </a:p>
        </p:txBody>
      </p:sp>
      <p:sp>
        <p:nvSpPr>
          <p:cNvPr id="9" name="Text 6"/>
          <p:cNvSpPr/>
          <p:nvPr/>
        </p:nvSpPr>
        <p:spPr>
          <a:xfrm>
            <a:off x="3477458" y="3038237"/>
            <a:ext cx="2189083" cy="624364"/>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Roboto" pitchFamily="34" charset="0"/>
                <a:ea typeface="Roboto" pitchFamily="34" charset="-122"/>
                <a:cs typeface="Roboto" pitchFamily="34" charset="-120"/>
              </a:rPr>
              <a:t>CNN（畳み込みニューラルネット）</a:t>
            </a:r>
            <a:endParaRPr lang="en-US" sz="1500" dirty="0"/>
          </a:p>
        </p:txBody>
      </p:sp>
      <p:sp>
        <p:nvSpPr>
          <p:cNvPr id="10" name="Text 7"/>
          <p:cNvSpPr/>
          <p:nvPr/>
        </p:nvSpPr>
        <p:spPr>
          <a:xfrm>
            <a:off x="6064448" y="3038237"/>
            <a:ext cx="2192893" cy="312182"/>
          </a:xfrm>
          <a:prstGeom prst="rect">
            <a:avLst/>
          </a:prstGeom>
          <a:noFill/>
          <a:ln/>
        </p:spPr>
        <p:txBody>
          <a:bodyPr wrap="none" lIns="0" tIns="0" rIns="0" bIns="0" rtlCol="0" anchor="t"/>
          <a:lstStyle/>
          <a:p>
            <a:pPr algn="l" indent="0" marL="0">
              <a:lnSpc>
                <a:spcPts val="2450"/>
              </a:lnSpc>
              <a:buNone/>
            </a:pPr>
            <a:r>
              <a:rPr lang="en-US" sz="1500" dirty="0">
                <a:solidFill>
                  <a:srgbClr val="E5E0DF"/>
                </a:solidFill>
                <a:latin typeface="Roboto" pitchFamily="34" charset="0"/>
                <a:ea typeface="Roboto" pitchFamily="34" charset="-122"/>
                <a:cs typeface="Roboto" pitchFamily="34" charset="-120"/>
              </a:rPr>
              <a:t>Transformer</a:t>
            </a:r>
            <a:endParaRPr lang="en-US" sz="1500" dirty="0"/>
          </a:p>
        </p:txBody>
      </p:sp>
      <p:sp>
        <p:nvSpPr>
          <p:cNvPr id="11" name="Shape 8"/>
          <p:cNvSpPr/>
          <p:nvPr/>
        </p:nvSpPr>
        <p:spPr>
          <a:xfrm>
            <a:off x="690682" y="3787259"/>
            <a:ext cx="7761803" cy="873681"/>
          </a:xfrm>
          <a:prstGeom prst="rect">
            <a:avLst/>
          </a:prstGeom>
          <a:solidFill>
            <a:srgbClr val="000000">
              <a:alpha val="4000"/>
            </a:srgbClr>
          </a:solidFill>
          <a:ln/>
        </p:spPr>
      </p:sp>
      <p:sp>
        <p:nvSpPr>
          <p:cNvPr id="12" name="Text 9"/>
          <p:cNvSpPr/>
          <p:nvPr/>
        </p:nvSpPr>
        <p:spPr>
          <a:xfrm>
            <a:off x="886658" y="3911918"/>
            <a:ext cx="2192893" cy="312182"/>
          </a:xfrm>
          <a:prstGeom prst="rect">
            <a:avLst/>
          </a:prstGeom>
          <a:noFill/>
          <a:ln/>
        </p:spPr>
        <p:txBody>
          <a:bodyPr wrap="none" lIns="0" tIns="0" rIns="0" bIns="0" rtlCol="0" anchor="t"/>
          <a:lstStyle/>
          <a:p>
            <a:pPr algn="l" indent="0" marL="0">
              <a:lnSpc>
                <a:spcPts val="2450"/>
              </a:lnSpc>
              <a:buNone/>
            </a:pPr>
            <a:r>
              <a:rPr lang="en-US" sz="1500" dirty="0">
                <a:solidFill>
                  <a:srgbClr val="E5E0DF"/>
                </a:solidFill>
                <a:latin typeface="Roboto" pitchFamily="34" charset="0"/>
                <a:ea typeface="Roboto" pitchFamily="34" charset="-122"/>
                <a:cs typeface="Roboto" pitchFamily="34" charset="-120"/>
              </a:rPr>
              <a:t>得意なこと</a:t>
            </a:r>
            <a:endParaRPr lang="en-US" sz="1500" dirty="0"/>
          </a:p>
        </p:txBody>
      </p:sp>
      <p:sp>
        <p:nvSpPr>
          <p:cNvPr id="13" name="Text 10"/>
          <p:cNvSpPr/>
          <p:nvPr/>
        </p:nvSpPr>
        <p:spPr>
          <a:xfrm>
            <a:off x="3477458" y="3911918"/>
            <a:ext cx="2189083" cy="624364"/>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Roboto" pitchFamily="34" charset="0"/>
                <a:ea typeface="Roboto" pitchFamily="34" charset="-122"/>
                <a:cs typeface="Roboto" pitchFamily="34" charset="-120"/>
              </a:rPr>
              <a:t>局所的な特徴抽出（画像の縁・模様など）</a:t>
            </a:r>
            <a:endParaRPr lang="en-US" sz="1500" dirty="0"/>
          </a:p>
        </p:txBody>
      </p:sp>
      <p:sp>
        <p:nvSpPr>
          <p:cNvPr id="14" name="Text 11"/>
          <p:cNvSpPr/>
          <p:nvPr/>
        </p:nvSpPr>
        <p:spPr>
          <a:xfrm>
            <a:off x="6064448" y="3911918"/>
            <a:ext cx="2192893" cy="624364"/>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Roboto" pitchFamily="34" charset="0"/>
                <a:ea typeface="Roboto" pitchFamily="34" charset="-122"/>
                <a:cs typeface="Roboto" pitchFamily="34" charset="-120"/>
              </a:rPr>
              <a:t>グローバルな依存関係の理解（全体構造や文脈）</a:t>
            </a:r>
            <a:endParaRPr lang="en-US" sz="1500" dirty="0"/>
          </a:p>
        </p:txBody>
      </p:sp>
      <p:sp>
        <p:nvSpPr>
          <p:cNvPr id="15" name="Shape 12"/>
          <p:cNvSpPr/>
          <p:nvPr/>
        </p:nvSpPr>
        <p:spPr>
          <a:xfrm>
            <a:off x="690682" y="4660940"/>
            <a:ext cx="7761803" cy="873681"/>
          </a:xfrm>
          <a:prstGeom prst="rect">
            <a:avLst/>
          </a:prstGeom>
          <a:solidFill>
            <a:srgbClr val="FFFFFF">
              <a:alpha val="4000"/>
            </a:srgbClr>
          </a:solidFill>
          <a:ln/>
        </p:spPr>
      </p:sp>
      <p:sp>
        <p:nvSpPr>
          <p:cNvPr id="16" name="Text 13"/>
          <p:cNvSpPr/>
          <p:nvPr/>
        </p:nvSpPr>
        <p:spPr>
          <a:xfrm>
            <a:off x="886658" y="4785598"/>
            <a:ext cx="2192893" cy="312182"/>
          </a:xfrm>
          <a:prstGeom prst="rect">
            <a:avLst/>
          </a:prstGeom>
          <a:noFill/>
          <a:ln/>
        </p:spPr>
        <p:txBody>
          <a:bodyPr wrap="none" lIns="0" tIns="0" rIns="0" bIns="0" rtlCol="0" anchor="t"/>
          <a:lstStyle/>
          <a:p>
            <a:pPr algn="l" indent="0" marL="0">
              <a:lnSpc>
                <a:spcPts val="2450"/>
              </a:lnSpc>
              <a:buNone/>
            </a:pPr>
            <a:r>
              <a:rPr lang="en-US" sz="1500" dirty="0">
                <a:solidFill>
                  <a:srgbClr val="E5E0DF"/>
                </a:solidFill>
                <a:latin typeface="Roboto" pitchFamily="34" charset="0"/>
                <a:ea typeface="Roboto" pitchFamily="34" charset="-122"/>
                <a:cs typeface="Roboto" pitchFamily="34" charset="-120"/>
              </a:rPr>
              <a:t>処理範囲</a:t>
            </a:r>
            <a:endParaRPr lang="en-US" sz="1500" dirty="0"/>
          </a:p>
        </p:txBody>
      </p:sp>
      <p:sp>
        <p:nvSpPr>
          <p:cNvPr id="17" name="Text 14"/>
          <p:cNvSpPr/>
          <p:nvPr/>
        </p:nvSpPr>
        <p:spPr>
          <a:xfrm>
            <a:off x="3477458" y="4785598"/>
            <a:ext cx="2189083" cy="624364"/>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Roboto" pitchFamily="34" charset="0"/>
                <a:ea typeface="Roboto" pitchFamily="34" charset="-122"/>
                <a:cs typeface="Roboto" pitchFamily="34" charset="-120"/>
              </a:rPr>
              <a:t>限られた範囲（カーネルでスライド）</a:t>
            </a:r>
            <a:endParaRPr lang="en-US" sz="1500" dirty="0"/>
          </a:p>
        </p:txBody>
      </p:sp>
      <p:sp>
        <p:nvSpPr>
          <p:cNvPr id="18" name="Text 15"/>
          <p:cNvSpPr/>
          <p:nvPr/>
        </p:nvSpPr>
        <p:spPr>
          <a:xfrm>
            <a:off x="6064448" y="4785598"/>
            <a:ext cx="2192893" cy="624364"/>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Roboto" pitchFamily="34" charset="0"/>
                <a:ea typeface="Roboto" pitchFamily="34" charset="-122"/>
                <a:cs typeface="Roboto" pitchFamily="34" charset="-120"/>
              </a:rPr>
              <a:t>全入力を一度に見る（Self-Attention）</a:t>
            </a:r>
            <a:endParaRPr lang="en-US" sz="1500" dirty="0"/>
          </a:p>
        </p:txBody>
      </p:sp>
      <p:sp>
        <p:nvSpPr>
          <p:cNvPr id="19" name="Shape 16"/>
          <p:cNvSpPr/>
          <p:nvPr/>
        </p:nvSpPr>
        <p:spPr>
          <a:xfrm>
            <a:off x="690682" y="5534620"/>
            <a:ext cx="7761803" cy="873681"/>
          </a:xfrm>
          <a:prstGeom prst="rect">
            <a:avLst/>
          </a:prstGeom>
          <a:solidFill>
            <a:srgbClr val="000000">
              <a:alpha val="4000"/>
            </a:srgbClr>
          </a:solidFill>
          <a:ln/>
        </p:spPr>
      </p:sp>
      <p:sp>
        <p:nvSpPr>
          <p:cNvPr id="20" name="Text 17"/>
          <p:cNvSpPr/>
          <p:nvPr/>
        </p:nvSpPr>
        <p:spPr>
          <a:xfrm>
            <a:off x="886658" y="5659279"/>
            <a:ext cx="2192893" cy="312182"/>
          </a:xfrm>
          <a:prstGeom prst="rect">
            <a:avLst/>
          </a:prstGeom>
          <a:noFill/>
          <a:ln/>
        </p:spPr>
        <p:txBody>
          <a:bodyPr wrap="none" lIns="0" tIns="0" rIns="0" bIns="0" rtlCol="0" anchor="t"/>
          <a:lstStyle/>
          <a:p>
            <a:pPr algn="l" indent="0" marL="0">
              <a:lnSpc>
                <a:spcPts val="2450"/>
              </a:lnSpc>
              <a:buNone/>
            </a:pPr>
            <a:r>
              <a:rPr lang="en-US" sz="1500" dirty="0">
                <a:solidFill>
                  <a:srgbClr val="E5E0DF"/>
                </a:solidFill>
                <a:latin typeface="Roboto" pitchFamily="34" charset="0"/>
                <a:ea typeface="Roboto" pitchFamily="34" charset="-122"/>
                <a:cs typeface="Roboto" pitchFamily="34" charset="-120"/>
              </a:rPr>
              <a:t>主な用途</a:t>
            </a:r>
            <a:endParaRPr lang="en-US" sz="1500" dirty="0"/>
          </a:p>
        </p:txBody>
      </p:sp>
      <p:sp>
        <p:nvSpPr>
          <p:cNvPr id="21" name="Text 18"/>
          <p:cNvSpPr/>
          <p:nvPr/>
        </p:nvSpPr>
        <p:spPr>
          <a:xfrm>
            <a:off x="3477458" y="5659279"/>
            <a:ext cx="2189083" cy="312182"/>
          </a:xfrm>
          <a:prstGeom prst="rect">
            <a:avLst/>
          </a:prstGeom>
          <a:noFill/>
          <a:ln/>
        </p:spPr>
        <p:txBody>
          <a:bodyPr wrap="none" lIns="0" tIns="0" rIns="0" bIns="0" rtlCol="0" anchor="t"/>
          <a:lstStyle/>
          <a:p>
            <a:pPr algn="l" indent="0" marL="0">
              <a:lnSpc>
                <a:spcPts val="2450"/>
              </a:lnSpc>
              <a:buNone/>
            </a:pPr>
            <a:r>
              <a:rPr lang="en-US" sz="1500" dirty="0">
                <a:solidFill>
                  <a:srgbClr val="E5E0DF"/>
                </a:solidFill>
                <a:latin typeface="Roboto" pitchFamily="34" charset="0"/>
                <a:ea typeface="Roboto" pitchFamily="34" charset="-122"/>
                <a:cs typeface="Roboto" pitchFamily="34" charset="-120"/>
              </a:rPr>
              <a:t>画像認識、物体検出など</a:t>
            </a:r>
            <a:endParaRPr lang="en-US" sz="1500" dirty="0"/>
          </a:p>
        </p:txBody>
      </p:sp>
      <p:sp>
        <p:nvSpPr>
          <p:cNvPr id="22" name="Text 19"/>
          <p:cNvSpPr/>
          <p:nvPr/>
        </p:nvSpPr>
        <p:spPr>
          <a:xfrm>
            <a:off x="6064448" y="5659279"/>
            <a:ext cx="2192893" cy="624364"/>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Roboto" pitchFamily="34" charset="0"/>
                <a:ea typeface="Roboto" pitchFamily="34" charset="-122"/>
                <a:cs typeface="Roboto" pitchFamily="34" charset="-120"/>
              </a:rPr>
              <a:t>言語処理（GPTなど）、画像認識（ViT）</a:t>
            </a:r>
            <a:endParaRPr lang="en-US" sz="1500" dirty="0"/>
          </a:p>
        </p:txBody>
      </p:sp>
      <p:sp>
        <p:nvSpPr>
          <p:cNvPr id="23" name="Shape 20"/>
          <p:cNvSpPr/>
          <p:nvPr/>
        </p:nvSpPr>
        <p:spPr>
          <a:xfrm>
            <a:off x="690682" y="6408301"/>
            <a:ext cx="7761803" cy="873681"/>
          </a:xfrm>
          <a:prstGeom prst="rect">
            <a:avLst/>
          </a:prstGeom>
          <a:solidFill>
            <a:srgbClr val="FFFFFF">
              <a:alpha val="4000"/>
            </a:srgbClr>
          </a:solidFill>
          <a:ln/>
        </p:spPr>
      </p:sp>
      <p:sp>
        <p:nvSpPr>
          <p:cNvPr id="24" name="Text 21"/>
          <p:cNvSpPr/>
          <p:nvPr/>
        </p:nvSpPr>
        <p:spPr>
          <a:xfrm>
            <a:off x="886658" y="6532959"/>
            <a:ext cx="2192893" cy="312182"/>
          </a:xfrm>
          <a:prstGeom prst="rect">
            <a:avLst/>
          </a:prstGeom>
          <a:noFill/>
          <a:ln/>
        </p:spPr>
        <p:txBody>
          <a:bodyPr wrap="none" lIns="0" tIns="0" rIns="0" bIns="0" rtlCol="0" anchor="t"/>
          <a:lstStyle/>
          <a:p>
            <a:pPr algn="l" indent="0" marL="0">
              <a:lnSpc>
                <a:spcPts val="2450"/>
              </a:lnSpc>
              <a:buNone/>
            </a:pPr>
            <a:r>
              <a:rPr lang="en-US" sz="1500" dirty="0">
                <a:solidFill>
                  <a:srgbClr val="E5E0DF"/>
                </a:solidFill>
                <a:latin typeface="Roboto" pitchFamily="34" charset="0"/>
                <a:ea typeface="Roboto" pitchFamily="34" charset="-122"/>
                <a:cs typeface="Roboto" pitchFamily="34" charset="-120"/>
              </a:rPr>
              <a:t>欠点</a:t>
            </a:r>
            <a:endParaRPr lang="en-US" sz="1500" dirty="0"/>
          </a:p>
        </p:txBody>
      </p:sp>
      <p:sp>
        <p:nvSpPr>
          <p:cNvPr id="25" name="Text 22"/>
          <p:cNvSpPr/>
          <p:nvPr/>
        </p:nvSpPr>
        <p:spPr>
          <a:xfrm>
            <a:off x="3477458" y="6532959"/>
            <a:ext cx="2189083" cy="312182"/>
          </a:xfrm>
          <a:prstGeom prst="rect">
            <a:avLst/>
          </a:prstGeom>
          <a:noFill/>
          <a:ln/>
        </p:spPr>
        <p:txBody>
          <a:bodyPr wrap="none" lIns="0" tIns="0" rIns="0" bIns="0" rtlCol="0" anchor="t"/>
          <a:lstStyle/>
          <a:p>
            <a:pPr algn="l" indent="0" marL="0">
              <a:lnSpc>
                <a:spcPts val="2450"/>
              </a:lnSpc>
              <a:buNone/>
            </a:pPr>
            <a:r>
              <a:rPr lang="en-US" sz="1500" dirty="0">
                <a:solidFill>
                  <a:srgbClr val="E5E0DF"/>
                </a:solidFill>
                <a:latin typeface="Roboto" pitchFamily="34" charset="0"/>
                <a:ea typeface="Roboto" pitchFamily="34" charset="-122"/>
                <a:cs typeface="Roboto" pitchFamily="34" charset="-120"/>
              </a:rPr>
              <a:t>全体を俯瞰する力が弱い</a:t>
            </a:r>
            <a:endParaRPr lang="en-US" sz="1500" dirty="0"/>
          </a:p>
        </p:txBody>
      </p:sp>
      <p:sp>
        <p:nvSpPr>
          <p:cNvPr id="26" name="Text 23"/>
          <p:cNvSpPr/>
          <p:nvPr/>
        </p:nvSpPr>
        <p:spPr>
          <a:xfrm>
            <a:off x="6064448" y="6532959"/>
            <a:ext cx="2192893" cy="624364"/>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Roboto" pitchFamily="34" charset="0"/>
                <a:ea typeface="Roboto" pitchFamily="34" charset="-122"/>
                <a:cs typeface="Roboto" pitchFamily="34" charset="-120"/>
              </a:rPr>
              <a:t>局所的な詳細をとらえるのがやや苦手、重い</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16938"/>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まとめ</a:t>
            </a:r>
            <a:endParaRPr lang="en-US" sz="4450" dirty="0"/>
          </a:p>
        </p:txBody>
      </p:sp>
      <p:sp>
        <p:nvSpPr>
          <p:cNvPr id="4" name="Shape 1"/>
          <p:cNvSpPr/>
          <p:nvPr/>
        </p:nvSpPr>
        <p:spPr>
          <a:xfrm>
            <a:off x="6280190" y="2265878"/>
            <a:ext cx="3664863" cy="2804279"/>
          </a:xfrm>
          <a:prstGeom prst="roundRect">
            <a:avLst>
              <a:gd name="adj" fmla="val 7280"/>
            </a:avLst>
          </a:prstGeom>
          <a:solidFill>
            <a:srgbClr val="030303"/>
          </a:solidFill>
          <a:ln w="22860">
            <a:solidFill>
              <a:srgbClr val="FC8337"/>
            </a:solidFill>
            <a:prstDash val="solid"/>
          </a:ln>
        </p:spPr>
      </p:sp>
      <p:sp>
        <p:nvSpPr>
          <p:cNvPr id="5" name="Text 2"/>
          <p:cNvSpPr/>
          <p:nvPr/>
        </p:nvSpPr>
        <p:spPr>
          <a:xfrm>
            <a:off x="6529864" y="251555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CNNの革命的影響</a:t>
            </a:r>
            <a:endParaRPr lang="en-US" sz="2200" dirty="0"/>
          </a:p>
        </p:txBody>
      </p:sp>
      <p:sp>
        <p:nvSpPr>
          <p:cNvPr id="6" name="Text 3"/>
          <p:cNvSpPr/>
          <p:nvPr/>
        </p:nvSpPr>
        <p:spPr>
          <a:xfrm>
            <a:off x="6529864" y="3005971"/>
            <a:ext cx="3165515"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画像認識技術を飛躍的に進歩させました。医療、自動運転など多くの分野に変革をもたらしています。</a:t>
            </a:r>
            <a:endParaRPr lang="en-US" sz="1750" dirty="0"/>
          </a:p>
        </p:txBody>
      </p:sp>
      <p:sp>
        <p:nvSpPr>
          <p:cNvPr id="7" name="Shape 4"/>
          <p:cNvSpPr/>
          <p:nvPr/>
        </p:nvSpPr>
        <p:spPr>
          <a:xfrm>
            <a:off x="10171867" y="2265878"/>
            <a:ext cx="3664863" cy="2804279"/>
          </a:xfrm>
          <a:prstGeom prst="roundRect">
            <a:avLst>
              <a:gd name="adj" fmla="val 7280"/>
            </a:avLst>
          </a:prstGeom>
          <a:solidFill>
            <a:srgbClr val="030303"/>
          </a:solidFill>
          <a:ln w="22860">
            <a:solidFill>
              <a:srgbClr val="FC8337"/>
            </a:solidFill>
            <a:prstDash val="solid"/>
          </a:ln>
        </p:spPr>
      </p:sp>
      <p:sp>
        <p:nvSpPr>
          <p:cNvPr id="8" name="Text 5"/>
          <p:cNvSpPr/>
          <p:nvPr/>
        </p:nvSpPr>
        <p:spPr>
          <a:xfrm>
            <a:off x="10421541" y="251555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技術の発展</a:t>
            </a:r>
            <a:endParaRPr lang="en-US" sz="2200" dirty="0"/>
          </a:p>
        </p:txBody>
      </p:sp>
      <p:sp>
        <p:nvSpPr>
          <p:cNvPr id="9" name="Text 6"/>
          <p:cNvSpPr/>
          <p:nvPr/>
        </p:nvSpPr>
        <p:spPr>
          <a:xfrm>
            <a:off x="10421541" y="3005971"/>
            <a:ext cx="3165515" cy="1814513"/>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畳み込み、プーリング、全結合層の連携により複雑な特徴抽出を可能にしました。各種アーキテクチャの進化により精度が向上しています。</a:t>
            </a:r>
            <a:endParaRPr lang="en-US" sz="1750" dirty="0"/>
          </a:p>
        </p:txBody>
      </p:sp>
      <p:sp>
        <p:nvSpPr>
          <p:cNvPr id="10" name="Shape 7"/>
          <p:cNvSpPr/>
          <p:nvPr/>
        </p:nvSpPr>
        <p:spPr>
          <a:xfrm>
            <a:off x="6280190" y="5296972"/>
            <a:ext cx="7556421" cy="1715572"/>
          </a:xfrm>
          <a:prstGeom prst="roundRect">
            <a:avLst>
              <a:gd name="adj" fmla="val 11900"/>
            </a:avLst>
          </a:prstGeom>
          <a:solidFill>
            <a:srgbClr val="030303"/>
          </a:solidFill>
          <a:ln w="22860">
            <a:solidFill>
              <a:srgbClr val="FC8337"/>
            </a:solidFill>
            <a:prstDash val="solid"/>
          </a:ln>
        </p:spPr>
      </p:sp>
      <p:sp>
        <p:nvSpPr>
          <p:cNvPr id="11" name="Text 8"/>
          <p:cNvSpPr/>
          <p:nvPr/>
        </p:nvSpPr>
        <p:spPr>
          <a:xfrm>
            <a:off x="6529864" y="554664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未来への展望</a:t>
            </a:r>
            <a:endParaRPr lang="en-US" sz="2200" dirty="0"/>
          </a:p>
        </p:txBody>
      </p:sp>
      <p:sp>
        <p:nvSpPr>
          <p:cNvPr id="12" name="Text 9"/>
          <p:cNvSpPr/>
          <p:nvPr/>
        </p:nvSpPr>
        <p:spPr>
          <a:xfrm>
            <a:off x="6529864" y="6037064"/>
            <a:ext cx="7057073"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データ効率や計算コストの課題を解決する新技術が登場しています。より軽量で高精度なモデルが今後も発展するでしょう。</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74294"/>
            <a:ext cx="9593223"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画像認識とは？なにに使われている？</a:t>
            </a:r>
            <a:endParaRPr lang="en-US" sz="4450" dirty="0"/>
          </a:p>
        </p:txBody>
      </p:sp>
      <p:sp>
        <p:nvSpPr>
          <p:cNvPr id="3" name="Text 1"/>
          <p:cNvSpPr/>
          <p:nvPr/>
        </p:nvSpPr>
        <p:spPr>
          <a:xfrm>
            <a:off x="793790" y="325004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基本概念</a:t>
            </a:r>
            <a:endParaRPr lang="en-US" sz="2200" dirty="0"/>
          </a:p>
        </p:txBody>
      </p:sp>
      <p:sp>
        <p:nvSpPr>
          <p:cNvPr id="4" name="Text 2"/>
          <p:cNvSpPr/>
          <p:nvPr/>
        </p:nvSpPr>
        <p:spPr>
          <a:xfrm>
            <a:off x="793790" y="3831193"/>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画像認識とは、コンピュータが画像内の物体や特徴を識別する技術です。</a:t>
            </a:r>
            <a:endParaRPr lang="en-US" sz="1750" dirty="0"/>
          </a:p>
        </p:txBody>
      </p:sp>
      <p:sp>
        <p:nvSpPr>
          <p:cNvPr id="5" name="Text 3"/>
          <p:cNvSpPr/>
          <p:nvPr/>
        </p:nvSpPr>
        <p:spPr>
          <a:xfrm>
            <a:off x="793790" y="4761071"/>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人間の視覚を模倣し、デジタル画像から意味のある情報を抽出します。</a:t>
            </a:r>
            <a:endParaRPr lang="en-US" sz="1750" dirty="0"/>
          </a:p>
        </p:txBody>
      </p:sp>
      <p:sp>
        <p:nvSpPr>
          <p:cNvPr id="6" name="Text 4"/>
          <p:cNvSpPr/>
          <p:nvPr/>
        </p:nvSpPr>
        <p:spPr>
          <a:xfrm>
            <a:off x="5332928" y="325004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主要応用分野</a:t>
            </a:r>
            <a:endParaRPr lang="en-US" sz="2200" dirty="0"/>
          </a:p>
        </p:txBody>
      </p:sp>
      <p:sp>
        <p:nvSpPr>
          <p:cNvPr id="7" name="Text 5"/>
          <p:cNvSpPr/>
          <p:nvPr/>
        </p:nvSpPr>
        <p:spPr>
          <a:xfrm>
            <a:off x="5332928" y="3831193"/>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医療診断支援</a:t>
            </a:r>
            <a:endParaRPr lang="en-US" sz="1750" dirty="0"/>
          </a:p>
        </p:txBody>
      </p:sp>
      <p:sp>
        <p:nvSpPr>
          <p:cNvPr id="8" name="Text 6"/>
          <p:cNvSpPr/>
          <p:nvPr/>
        </p:nvSpPr>
        <p:spPr>
          <a:xfrm>
            <a:off x="5332928" y="4273391"/>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自動運転車</a:t>
            </a:r>
            <a:endParaRPr lang="en-US" sz="1750" dirty="0"/>
          </a:p>
        </p:txBody>
      </p:sp>
      <p:sp>
        <p:nvSpPr>
          <p:cNvPr id="9" name="Text 7"/>
          <p:cNvSpPr/>
          <p:nvPr/>
        </p:nvSpPr>
        <p:spPr>
          <a:xfrm>
            <a:off x="5332928" y="4715589"/>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製造業の品質管理</a:t>
            </a:r>
            <a:endParaRPr lang="en-US" sz="1750" dirty="0"/>
          </a:p>
        </p:txBody>
      </p:sp>
      <p:sp>
        <p:nvSpPr>
          <p:cNvPr id="10" name="Text 8"/>
          <p:cNvSpPr/>
          <p:nvPr/>
        </p:nvSpPr>
        <p:spPr>
          <a:xfrm>
            <a:off x="5332928" y="5157788"/>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顔認証システム</a:t>
            </a:r>
            <a:endParaRPr lang="en-US" sz="1750" dirty="0"/>
          </a:p>
        </p:txBody>
      </p:sp>
      <p:pic>
        <p:nvPicPr>
          <p:cNvPr id="11" name="Image 0" descr="preencoded.png">    </p:cNvPr>
          <p:cNvPicPr>
            <a:picLocks noChangeAspect="1"/>
          </p:cNvPicPr>
          <p:nvPr/>
        </p:nvPicPr>
        <p:blipFill>
          <a:blip r:embed="rId1"/>
          <a:stretch>
            <a:fillRect/>
          </a:stretch>
        </p:blipFill>
        <p:spPr>
          <a:xfrm>
            <a:off x="9872067" y="3278386"/>
            <a:ext cx="3978116" cy="272176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23167"/>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CNNとは？</a:t>
            </a:r>
            <a:endParaRPr lang="en-US" sz="4450" dirty="0"/>
          </a:p>
        </p:txBody>
      </p:sp>
      <p:sp>
        <p:nvSpPr>
          <p:cNvPr id="3" name="Shape 1"/>
          <p:cNvSpPr/>
          <p:nvPr/>
        </p:nvSpPr>
        <p:spPr>
          <a:xfrm>
            <a:off x="793790" y="2685574"/>
            <a:ext cx="6408063" cy="2078474"/>
          </a:xfrm>
          <a:prstGeom prst="roundRect">
            <a:avLst>
              <a:gd name="adj" fmla="val 9822"/>
            </a:avLst>
          </a:prstGeom>
          <a:solidFill>
            <a:srgbClr val="030303"/>
          </a:solidFill>
          <a:ln w="22860">
            <a:solidFill>
              <a:srgbClr val="FC8337"/>
            </a:solidFill>
            <a:prstDash val="solid"/>
          </a:ln>
        </p:spPr>
      </p:sp>
      <p:sp>
        <p:nvSpPr>
          <p:cNvPr id="4" name="Text 2"/>
          <p:cNvSpPr/>
          <p:nvPr/>
        </p:nvSpPr>
        <p:spPr>
          <a:xfrm>
            <a:off x="1043464" y="2935248"/>
            <a:ext cx="4250650"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畳み込みニューラルネットワーク</a:t>
            </a:r>
            <a:endParaRPr lang="en-US" sz="2200" dirty="0"/>
          </a:p>
        </p:txBody>
      </p:sp>
      <p:sp>
        <p:nvSpPr>
          <p:cNvPr id="5" name="Text 3"/>
          <p:cNvSpPr/>
          <p:nvPr/>
        </p:nvSpPr>
        <p:spPr>
          <a:xfrm>
            <a:off x="1043464" y="3425666"/>
            <a:ext cx="5908715"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Convolutional Neural Networkの略称です。画像認識に特化した深層学習モデルです。</a:t>
            </a:r>
            <a:endParaRPr lang="en-US" sz="1750" dirty="0"/>
          </a:p>
        </p:txBody>
      </p:sp>
      <p:sp>
        <p:nvSpPr>
          <p:cNvPr id="6" name="Shape 4"/>
          <p:cNvSpPr/>
          <p:nvPr/>
        </p:nvSpPr>
        <p:spPr>
          <a:xfrm>
            <a:off x="7428667" y="2685574"/>
            <a:ext cx="6408063" cy="2078474"/>
          </a:xfrm>
          <a:prstGeom prst="roundRect">
            <a:avLst>
              <a:gd name="adj" fmla="val 9822"/>
            </a:avLst>
          </a:prstGeom>
          <a:solidFill>
            <a:srgbClr val="030303"/>
          </a:solidFill>
          <a:ln w="22860">
            <a:solidFill>
              <a:srgbClr val="FC8337"/>
            </a:solidFill>
            <a:prstDash val="solid"/>
          </a:ln>
        </p:spPr>
      </p:sp>
      <p:sp>
        <p:nvSpPr>
          <p:cNvPr id="7" name="Text 5"/>
          <p:cNvSpPr/>
          <p:nvPr/>
        </p:nvSpPr>
        <p:spPr>
          <a:xfrm>
            <a:off x="7678341" y="29352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生物の視覚野にヒント</a:t>
            </a:r>
            <a:endParaRPr lang="en-US" sz="2200" dirty="0"/>
          </a:p>
        </p:txBody>
      </p:sp>
      <p:sp>
        <p:nvSpPr>
          <p:cNvPr id="8" name="Text 6"/>
          <p:cNvSpPr/>
          <p:nvPr/>
        </p:nvSpPr>
        <p:spPr>
          <a:xfrm>
            <a:off x="7678341" y="3425666"/>
            <a:ext cx="5908715"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人間の視覚野の仕組みを模倣しています。局所的な特徴（たとえば、線・角・模様など）を検出し、徐々に抽象化します。</a:t>
            </a:r>
            <a:endParaRPr lang="en-US" sz="1750" dirty="0"/>
          </a:p>
        </p:txBody>
      </p:sp>
      <p:sp>
        <p:nvSpPr>
          <p:cNvPr id="9" name="Shape 7"/>
          <p:cNvSpPr/>
          <p:nvPr/>
        </p:nvSpPr>
        <p:spPr>
          <a:xfrm>
            <a:off x="793790" y="4990862"/>
            <a:ext cx="6408063" cy="1715572"/>
          </a:xfrm>
          <a:prstGeom prst="roundRect">
            <a:avLst>
              <a:gd name="adj" fmla="val 11900"/>
            </a:avLst>
          </a:prstGeom>
          <a:solidFill>
            <a:srgbClr val="030303"/>
          </a:solidFill>
          <a:ln w="22860">
            <a:solidFill>
              <a:srgbClr val="FC8337"/>
            </a:solidFill>
            <a:prstDash val="solid"/>
          </a:ln>
        </p:spPr>
      </p:sp>
      <p:sp>
        <p:nvSpPr>
          <p:cNvPr id="10" name="Text 8"/>
          <p:cNvSpPr/>
          <p:nvPr/>
        </p:nvSpPr>
        <p:spPr>
          <a:xfrm>
            <a:off x="1043464" y="5240536"/>
            <a:ext cx="538412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画像データの扱い方（後ほど詳しく説明）</a:t>
            </a:r>
            <a:endParaRPr lang="en-US" sz="2200" dirty="0"/>
          </a:p>
        </p:txBody>
      </p:sp>
      <p:sp>
        <p:nvSpPr>
          <p:cNvPr id="11" name="Text 9"/>
          <p:cNvSpPr/>
          <p:nvPr/>
        </p:nvSpPr>
        <p:spPr>
          <a:xfrm>
            <a:off x="1043464" y="5730954"/>
            <a:ext cx="5908715"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画像を直接入力として扱います。従来のニューラルネットワークと異なり、空間的構造を保持します。</a:t>
            </a:r>
            <a:endParaRPr lang="en-US" sz="1750" dirty="0"/>
          </a:p>
        </p:txBody>
      </p:sp>
      <p:sp>
        <p:nvSpPr>
          <p:cNvPr id="12" name="Shape 10"/>
          <p:cNvSpPr/>
          <p:nvPr/>
        </p:nvSpPr>
        <p:spPr>
          <a:xfrm>
            <a:off x="7428667" y="4990862"/>
            <a:ext cx="6408063" cy="1715572"/>
          </a:xfrm>
          <a:prstGeom prst="roundRect">
            <a:avLst>
              <a:gd name="adj" fmla="val 11900"/>
            </a:avLst>
          </a:prstGeom>
          <a:solidFill>
            <a:srgbClr val="030303"/>
          </a:solidFill>
          <a:ln w="22860">
            <a:solidFill>
              <a:srgbClr val="FC8337"/>
            </a:solidFill>
            <a:prstDash val="solid"/>
          </a:ln>
        </p:spPr>
      </p:sp>
      <p:sp>
        <p:nvSpPr>
          <p:cNvPr id="13" name="Text 11"/>
          <p:cNvSpPr/>
          <p:nvPr/>
        </p:nvSpPr>
        <p:spPr>
          <a:xfrm>
            <a:off x="7678341" y="5240536"/>
            <a:ext cx="4250650"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特徴抽出の自動化（後ほど説明）</a:t>
            </a:r>
            <a:endParaRPr lang="en-US" sz="2200" dirty="0"/>
          </a:p>
        </p:txBody>
      </p:sp>
      <p:sp>
        <p:nvSpPr>
          <p:cNvPr id="14" name="Text 12"/>
          <p:cNvSpPr/>
          <p:nvPr/>
        </p:nvSpPr>
        <p:spPr>
          <a:xfrm>
            <a:off x="7678341" y="5730954"/>
            <a:ext cx="5908715"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特徴量を自動的に学習します。手作業による特徴設計が不要になりました。</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60690" y="598765"/>
            <a:ext cx="6535222" cy="679252"/>
          </a:xfrm>
          <a:prstGeom prst="rect">
            <a:avLst/>
          </a:prstGeom>
          <a:noFill/>
          <a:ln/>
        </p:spPr>
        <p:txBody>
          <a:bodyPr wrap="none" lIns="0" tIns="0" rIns="0" bIns="0" rtlCol="0" anchor="t"/>
          <a:lstStyle/>
          <a:p>
            <a:pPr algn="l" indent="0" marL="0">
              <a:lnSpc>
                <a:spcPts val="5300"/>
              </a:lnSpc>
              <a:buNone/>
            </a:pPr>
            <a:r>
              <a:rPr lang="en-US" sz="4250" dirty="0">
                <a:solidFill>
                  <a:srgbClr val="FFFFFF"/>
                </a:solidFill>
                <a:latin typeface="Saira Medium" pitchFamily="34" charset="0"/>
                <a:ea typeface="Saira Medium" pitchFamily="34" charset="-122"/>
                <a:cs typeface="Saira Medium" pitchFamily="34" charset="-120"/>
              </a:rPr>
              <a:t>CNNの登場前の手法の限界</a:t>
            </a:r>
            <a:endParaRPr lang="en-US" sz="4250" dirty="0"/>
          </a:p>
        </p:txBody>
      </p:sp>
      <p:sp>
        <p:nvSpPr>
          <p:cNvPr id="3" name="Text 1"/>
          <p:cNvSpPr/>
          <p:nvPr/>
        </p:nvSpPr>
        <p:spPr>
          <a:xfrm>
            <a:off x="760690" y="1712714"/>
            <a:ext cx="13109019" cy="347782"/>
          </a:xfrm>
          <a:prstGeom prst="rect">
            <a:avLst/>
          </a:prstGeom>
          <a:noFill/>
          <a:ln/>
        </p:spPr>
        <p:txBody>
          <a:bodyPr wrap="none" lIns="0" tIns="0" rIns="0" bIns="0" rtlCol="0" anchor="t"/>
          <a:lstStyle/>
          <a:p>
            <a:pPr algn="l" indent="0" marL="0">
              <a:lnSpc>
                <a:spcPts val="2700"/>
              </a:lnSpc>
              <a:buNone/>
            </a:pPr>
            <a:r>
              <a:rPr lang="en-US" sz="1700" dirty="0">
                <a:solidFill>
                  <a:srgbClr val="E5E0DF"/>
                </a:solidFill>
                <a:latin typeface="Roboto" pitchFamily="34" charset="0"/>
                <a:ea typeface="Roboto" pitchFamily="34" charset="-122"/>
                <a:cs typeface="Roboto" pitchFamily="34" charset="-120"/>
              </a:rPr>
              <a:t>画像認識技術は長い歴史がありますが、CNNが登場する以前の手法には大きな課題がありました。</a:t>
            </a:r>
            <a:endParaRPr lang="en-US" sz="1700" dirty="0"/>
          </a:p>
        </p:txBody>
      </p:sp>
      <p:sp>
        <p:nvSpPr>
          <p:cNvPr id="4" name="Shape 2"/>
          <p:cNvSpPr/>
          <p:nvPr/>
        </p:nvSpPr>
        <p:spPr>
          <a:xfrm>
            <a:off x="7299960" y="2304931"/>
            <a:ext cx="30480" cy="5325904"/>
          </a:xfrm>
          <a:prstGeom prst="roundRect">
            <a:avLst>
              <a:gd name="adj" fmla="val 641835"/>
            </a:avLst>
          </a:prstGeom>
          <a:solidFill>
            <a:srgbClr val="FFFFFF">
              <a:alpha val="24000"/>
            </a:srgbClr>
          </a:solidFill>
          <a:ln/>
        </p:spPr>
      </p:sp>
      <p:sp>
        <p:nvSpPr>
          <p:cNvPr id="5" name="Shape 3"/>
          <p:cNvSpPr/>
          <p:nvPr/>
        </p:nvSpPr>
        <p:spPr>
          <a:xfrm>
            <a:off x="6449199" y="2778562"/>
            <a:ext cx="651986" cy="30480"/>
          </a:xfrm>
          <a:prstGeom prst="roundRect">
            <a:avLst>
              <a:gd name="adj" fmla="val 641835"/>
            </a:avLst>
          </a:prstGeom>
          <a:solidFill>
            <a:srgbClr val="FC8337"/>
          </a:solidFill>
          <a:ln/>
        </p:spPr>
      </p:sp>
      <p:sp>
        <p:nvSpPr>
          <p:cNvPr id="6" name="Shape 4"/>
          <p:cNvSpPr/>
          <p:nvPr/>
        </p:nvSpPr>
        <p:spPr>
          <a:xfrm>
            <a:off x="7070705" y="2549366"/>
            <a:ext cx="488990" cy="488990"/>
          </a:xfrm>
          <a:prstGeom prst="roundRect">
            <a:avLst>
              <a:gd name="adj" fmla="val 40007"/>
            </a:avLst>
          </a:prstGeom>
          <a:solidFill>
            <a:srgbClr val="030303"/>
          </a:solidFill>
          <a:ln w="22860">
            <a:solidFill>
              <a:srgbClr val="FC8337"/>
            </a:solidFill>
            <a:prstDash val="solid"/>
          </a:ln>
        </p:spPr>
      </p:sp>
      <p:pic>
        <p:nvPicPr>
          <p:cNvPr id="7" name="Image 0" descr="preencoded.png">    </p:cNvPr>
          <p:cNvPicPr>
            <a:picLocks noChangeAspect="1"/>
          </p:cNvPicPr>
          <p:nvPr/>
        </p:nvPicPr>
        <p:blipFill>
          <a:blip r:embed="rId1"/>
          <a:stretch>
            <a:fillRect/>
          </a:stretch>
        </p:blipFill>
        <p:spPr>
          <a:xfrm>
            <a:off x="7152144" y="2590026"/>
            <a:ext cx="325993" cy="407551"/>
          </a:xfrm>
          <a:prstGeom prst="rect">
            <a:avLst/>
          </a:prstGeom>
        </p:spPr>
      </p:pic>
      <p:sp>
        <p:nvSpPr>
          <p:cNvPr id="8" name="Text 5"/>
          <p:cNvSpPr/>
          <p:nvPr/>
        </p:nvSpPr>
        <p:spPr>
          <a:xfrm>
            <a:off x="3511391" y="2522220"/>
            <a:ext cx="2717006" cy="339566"/>
          </a:xfrm>
          <a:prstGeom prst="rect">
            <a:avLst/>
          </a:prstGeom>
          <a:noFill/>
          <a:ln/>
        </p:spPr>
        <p:txBody>
          <a:bodyPr wrap="none" lIns="0" tIns="0" rIns="0" bIns="0" rtlCol="0" anchor="t"/>
          <a:lstStyle/>
          <a:p>
            <a:pPr algn="r" indent="0" marL="0">
              <a:lnSpc>
                <a:spcPts val="2650"/>
              </a:lnSpc>
              <a:buNone/>
            </a:pPr>
            <a:r>
              <a:rPr lang="en-US" sz="2100" dirty="0">
                <a:solidFill>
                  <a:srgbClr val="E5E0DF"/>
                </a:solidFill>
                <a:latin typeface="Saira Medium" pitchFamily="34" charset="0"/>
                <a:ea typeface="Saira Medium" pitchFamily="34" charset="-122"/>
                <a:cs typeface="Saira Medium" pitchFamily="34" charset="-120"/>
              </a:rPr>
              <a:t>手作業の特徴設計</a:t>
            </a:r>
            <a:endParaRPr lang="en-US" sz="2100" dirty="0"/>
          </a:p>
        </p:txBody>
      </p:sp>
      <p:sp>
        <p:nvSpPr>
          <p:cNvPr id="9" name="Text 6"/>
          <p:cNvSpPr/>
          <p:nvPr/>
        </p:nvSpPr>
        <p:spPr>
          <a:xfrm>
            <a:off x="760690" y="2992160"/>
            <a:ext cx="5467707" cy="1043345"/>
          </a:xfrm>
          <a:prstGeom prst="rect">
            <a:avLst/>
          </a:prstGeom>
          <a:noFill/>
          <a:ln/>
        </p:spPr>
        <p:txBody>
          <a:bodyPr wrap="square" lIns="0" tIns="0" rIns="0" bIns="0" rtlCol="0" anchor="t"/>
          <a:lstStyle/>
          <a:p>
            <a:pPr algn="r" indent="0" marL="0">
              <a:lnSpc>
                <a:spcPts val="2700"/>
              </a:lnSpc>
              <a:buNone/>
            </a:pPr>
            <a:r>
              <a:rPr lang="en-US" sz="1700" dirty="0">
                <a:solidFill>
                  <a:srgbClr val="E5E0DF"/>
                </a:solidFill>
                <a:latin typeface="Roboto" pitchFamily="34" charset="0"/>
                <a:ea typeface="Roboto" pitchFamily="34" charset="-122"/>
                <a:cs typeface="Roboto" pitchFamily="34" charset="-120"/>
              </a:rPr>
              <a:t>エッジ検出やHOG特徴など、専門家が特徴量を設計する必要がありました。汎用性に欠け、新しい対象に適応するのが困難でした。</a:t>
            </a:r>
            <a:endParaRPr lang="en-US" sz="1700" dirty="0"/>
          </a:p>
        </p:txBody>
      </p:sp>
      <p:sp>
        <p:nvSpPr>
          <p:cNvPr id="10" name="Shape 7"/>
          <p:cNvSpPr/>
          <p:nvPr/>
        </p:nvSpPr>
        <p:spPr>
          <a:xfrm>
            <a:off x="7529215" y="3865245"/>
            <a:ext cx="651986" cy="30480"/>
          </a:xfrm>
          <a:prstGeom prst="roundRect">
            <a:avLst>
              <a:gd name="adj" fmla="val 641835"/>
            </a:avLst>
          </a:prstGeom>
          <a:solidFill>
            <a:srgbClr val="FC8337"/>
          </a:solidFill>
          <a:ln/>
        </p:spPr>
      </p:sp>
      <p:sp>
        <p:nvSpPr>
          <p:cNvPr id="11" name="Shape 8"/>
          <p:cNvSpPr/>
          <p:nvPr/>
        </p:nvSpPr>
        <p:spPr>
          <a:xfrm>
            <a:off x="7070705" y="3636050"/>
            <a:ext cx="488990" cy="488990"/>
          </a:xfrm>
          <a:prstGeom prst="roundRect">
            <a:avLst>
              <a:gd name="adj" fmla="val 40007"/>
            </a:avLst>
          </a:prstGeom>
          <a:solidFill>
            <a:srgbClr val="030303"/>
          </a:solidFill>
          <a:ln w="22860">
            <a:solidFill>
              <a:srgbClr val="FC8337"/>
            </a:solidFill>
            <a:prstDash val="solid"/>
          </a:ln>
        </p:spPr>
      </p:sp>
      <p:pic>
        <p:nvPicPr>
          <p:cNvPr id="12" name="Image 1" descr="preencoded.png">    </p:cNvPr>
          <p:cNvPicPr>
            <a:picLocks noChangeAspect="1"/>
          </p:cNvPicPr>
          <p:nvPr/>
        </p:nvPicPr>
        <p:blipFill>
          <a:blip r:embed="rId2"/>
          <a:stretch>
            <a:fillRect/>
          </a:stretch>
        </p:blipFill>
        <p:spPr>
          <a:xfrm>
            <a:off x="7152144" y="3676710"/>
            <a:ext cx="325993" cy="407551"/>
          </a:xfrm>
          <a:prstGeom prst="rect">
            <a:avLst/>
          </a:prstGeom>
        </p:spPr>
      </p:pic>
      <p:sp>
        <p:nvSpPr>
          <p:cNvPr id="13" name="Text 9"/>
          <p:cNvSpPr/>
          <p:nvPr/>
        </p:nvSpPr>
        <p:spPr>
          <a:xfrm>
            <a:off x="8402003" y="3608903"/>
            <a:ext cx="2717006" cy="339566"/>
          </a:xfrm>
          <a:prstGeom prst="rect">
            <a:avLst/>
          </a:prstGeom>
          <a:noFill/>
          <a:ln/>
        </p:spPr>
        <p:txBody>
          <a:bodyPr wrap="none" lIns="0" tIns="0" rIns="0" bIns="0" rtlCol="0" anchor="t"/>
          <a:lstStyle/>
          <a:p>
            <a:pPr algn="l" indent="0" marL="0">
              <a:lnSpc>
                <a:spcPts val="2650"/>
              </a:lnSpc>
              <a:buNone/>
            </a:pPr>
            <a:r>
              <a:rPr lang="en-US" sz="2100" dirty="0">
                <a:solidFill>
                  <a:srgbClr val="E5E0DF"/>
                </a:solidFill>
                <a:latin typeface="Saira Medium" pitchFamily="34" charset="0"/>
                <a:ea typeface="Saira Medium" pitchFamily="34" charset="-122"/>
                <a:cs typeface="Saira Medium" pitchFamily="34" charset="-120"/>
              </a:rPr>
              <a:t>スケール変化への弱さ</a:t>
            </a:r>
            <a:endParaRPr lang="en-US" sz="2100" dirty="0"/>
          </a:p>
        </p:txBody>
      </p:sp>
      <p:sp>
        <p:nvSpPr>
          <p:cNvPr id="14" name="Text 10"/>
          <p:cNvSpPr/>
          <p:nvPr/>
        </p:nvSpPr>
        <p:spPr>
          <a:xfrm>
            <a:off x="8402003" y="4078843"/>
            <a:ext cx="5467707" cy="695563"/>
          </a:xfrm>
          <a:prstGeom prst="rect">
            <a:avLst/>
          </a:prstGeom>
          <a:noFill/>
          <a:ln/>
        </p:spPr>
        <p:txBody>
          <a:bodyPr wrap="square" lIns="0" tIns="0" rIns="0" bIns="0" rtlCol="0" anchor="t"/>
          <a:lstStyle/>
          <a:p>
            <a:pPr algn="l" indent="0" marL="0">
              <a:lnSpc>
                <a:spcPts val="2700"/>
              </a:lnSpc>
              <a:buNone/>
            </a:pPr>
            <a:r>
              <a:rPr lang="en-US" sz="1700" dirty="0">
                <a:solidFill>
                  <a:srgbClr val="E5E0DF"/>
                </a:solidFill>
                <a:latin typeface="Roboto" pitchFamily="34" charset="0"/>
                <a:ea typeface="Roboto" pitchFamily="34" charset="-122"/>
                <a:cs typeface="Roboto" pitchFamily="34" charset="-120"/>
              </a:rPr>
              <a:t>対象物の大きさや向きが変わると認識精度が大幅に低下します。実世界の変動に対応できませんでした。</a:t>
            </a:r>
            <a:endParaRPr lang="en-US" sz="1700" dirty="0"/>
          </a:p>
        </p:txBody>
      </p:sp>
      <p:sp>
        <p:nvSpPr>
          <p:cNvPr id="15" name="Shape 11"/>
          <p:cNvSpPr/>
          <p:nvPr/>
        </p:nvSpPr>
        <p:spPr>
          <a:xfrm>
            <a:off x="6449199" y="4943713"/>
            <a:ext cx="651986" cy="30480"/>
          </a:xfrm>
          <a:prstGeom prst="roundRect">
            <a:avLst>
              <a:gd name="adj" fmla="val 641835"/>
            </a:avLst>
          </a:prstGeom>
          <a:solidFill>
            <a:srgbClr val="FC8337"/>
          </a:solidFill>
          <a:ln/>
        </p:spPr>
      </p:sp>
      <p:sp>
        <p:nvSpPr>
          <p:cNvPr id="16" name="Shape 12"/>
          <p:cNvSpPr/>
          <p:nvPr/>
        </p:nvSpPr>
        <p:spPr>
          <a:xfrm>
            <a:off x="7070705" y="4714518"/>
            <a:ext cx="488990" cy="488990"/>
          </a:xfrm>
          <a:prstGeom prst="roundRect">
            <a:avLst>
              <a:gd name="adj" fmla="val 40007"/>
            </a:avLst>
          </a:prstGeom>
          <a:solidFill>
            <a:srgbClr val="030303"/>
          </a:solidFill>
          <a:ln w="22860">
            <a:solidFill>
              <a:srgbClr val="FC8337"/>
            </a:solidFill>
            <a:prstDash val="solid"/>
          </a:ln>
        </p:spPr>
      </p:sp>
      <p:pic>
        <p:nvPicPr>
          <p:cNvPr id="17" name="Image 2" descr="preencoded.png">    </p:cNvPr>
          <p:cNvPicPr>
            <a:picLocks noChangeAspect="1"/>
          </p:cNvPicPr>
          <p:nvPr/>
        </p:nvPicPr>
        <p:blipFill>
          <a:blip r:embed="rId3"/>
          <a:stretch>
            <a:fillRect/>
          </a:stretch>
        </p:blipFill>
        <p:spPr>
          <a:xfrm>
            <a:off x="7152144" y="4755178"/>
            <a:ext cx="325993" cy="407551"/>
          </a:xfrm>
          <a:prstGeom prst="rect">
            <a:avLst/>
          </a:prstGeom>
        </p:spPr>
      </p:pic>
      <p:sp>
        <p:nvSpPr>
          <p:cNvPr id="18" name="Text 13"/>
          <p:cNvSpPr/>
          <p:nvPr/>
        </p:nvSpPr>
        <p:spPr>
          <a:xfrm>
            <a:off x="2982992" y="4687372"/>
            <a:ext cx="3245406" cy="339566"/>
          </a:xfrm>
          <a:prstGeom prst="rect">
            <a:avLst/>
          </a:prstGeom>
          <a:noFill/>
          <a:ln/>
        </p:spPr>
        <p:txBody>
          <a:bodyPr wrap="none" lIns="0" tIns="0" rIns="0" bIns="0" rtlCol="0" anchor="t"/>
          <a:lstStyle/>
          <a:p>
            <a:pPr algn="r" indent="0" marL="0">
              <a:lnSpc>
                <a:spcPts val="2650"/>
              </a:lnSpc>
              <a:buNone/>
            </a:pPr>
            <a:r>
              <a:rPr lang="en-US" sz="2100" dirty="0">
                <a:solidFill>
                  <a:srgbClr val="E5E0DF"/>
                </a:solidFill>
                <a:latin typeface="Saira Medium" pitchFamily="34" charset="0"/>
                <a:ea typeface="Saira Medium" pitchFamily="34" charset="-122"/>
                <a:cs typeface="Saira Medium" pitchFamily="34" charset="-120"/>
              </a:rPr>
              <a:t>複雑なパターン認識の限界</a:t>
            </a:r>
            <a:endParaRPr lang="en-US" sz="2100" dirty="0"/>
          </a:p>
        </p:txBody>
      </p:sp>
      <p:sp>
        <p:nvSpPr>
          <p:cNvPr id="19" name="Text 14"/>
          <p:cNvSpPr/>
          <p:nvPr/>
        </p:nvSpPr>
        <p:spPr>
          <a:xfrm>
            <a:off x="760690" y="5157311"/>
            <a:ext cx="5467707" cy="1043345"/>
          </a:xfrm>
          <a:prstGeom prst="rect">
            <a:avLst/>
          </a:prstGeom>
          <a:noFill/>
          <a:ln/>
        </p:spPr>
        <p:txBody>
          <a:bodyPr wrap="square" lIns="0" tIns="0" rIns="0" bIns="0" rtlCol="0" anchor="t"/>
          <a:lstStyle/>
          <a:p>
            <a:pPr algn="r" indent="0" marL="0">
              <a:lnSpc>
                <a:spcPts val="2700"/>
              </a:lnSpc>
              <a:buNone/>
            </a:pPr>
            <a:r>
              <a:rPr lang="en-US" sz="1700" dirty="0">
                <a:solidFill>
                  <a:srgbClr val="E5E0DF"/>
                </a:solidFill>
                <a:latin typeface="Roboto" pitchFamily="34" charset="0"/>
                <a:ea typeface="Roboto" pitchFamily="34" charset="-122"/>
                <a:cs typeface="Roboto" pitchFamily="34" charset="-120"/>
              </a:rPr>
              <a:t>複雑な視覚パターンの抽象化が困難でした。人間には簡単な認識タスクでもコンピュータには難しかったのです。</a:t>
            </a:r>
            <a:endParaRPr lang="en-US" sz="1700" dirty="0"/>
          </a:p>
        </p:txBody>
      </p:sp>
      <p:sp>
        <p:nvSpPr>
          <p:cNvPr id="20" name="Shape 15"/>
          <p:cNvSpPr/>
          <p:nvPr/>
        </p:nvSpPr>
        <p:spPr>
          <a:xfrm>
            <a:off x="7529215" y="6026229"/>
            <a:ext cx="651986" cy="30480"/>
          </a:xfrm>
          <a:prstGeom prst="roundRect">
            <a:avLst>
              <a:gd name="adj" fmla="val 641835"/>
            </a:avLst>
          </a:prstGeom>
          <a:solidFill>
            <a:srgbClr val="FC8337"/>
          </a:solidFill>
          <a:ln/>
        </p:spPr>
      </p:sp>
      <p:sp>
        <p:nvSpPr>
          <p:cNvPr id="21" name="Shape 16"/>
          <p:cNvSpPr/>
          <p:nvPr/>
        </p:nvSpPr>
        <p:spPr>
          <a:xfrm>
            <a:off x="7070705" y="5797034"/>
            <a:ext cx="488990" cy="488990"/>
          </a:xfrm>
          <a:prstGeom prst="roundRect">
            <a:avLst>
              <a:gd name="adj" fmla="val 40007"/>
            </a:avLst>
          </a:prstGeom>
          <a:solidFill>
            <a:srgbClr val="030303"/>
          </a:solidFill>
          <a:ln w="22860">
            <a:solidFill>
              <a:srgbClr val="FC8337"/>
            </a:solidFill>
            <a:prstDash val="solid"/>
          </a:ln>
        </p:spPr>
      </p:sp>
      <p:pic>
        <p:nvPicPr>
          <p:cNvPr id="22" name="Image 3" descr="preencoded.png">    </p:cNvPr>
          <p:cNvPicPr>
            <a:picLocks noChangeAspect="1"/>
          </p:cNvPicPr>
          <p:nvPr/>
        </p:nvPicPr>
        <p:blipFill>
          <a:blip r:embed="rId4"/>
          <a:stretch>
            <a:fillRect/>
          </a:stretch>
        </p:blipFill>
        <p:spPr>
          <a:xfrm>
            <a:off x="7152144" y="5837694"/>
            <a:ext cx="325993" cy="407551"/>
          </a:xfrm>
          <a:prstGeom prst="rect">
            <a:avLst/>
          </a:prstGeom>
        </p:spPr>
      </p:pic>
      <p:sp>
        <p:nvSpPr>
          <p:cNvPr id="23" name="Text 17"/>
          <p:cNvSpPr/>
          <p:nvPr/>
        </p:nvSpPr>
        <p:spPr>
          <a:xfrm>
            <a:off x="8402003" y="5769888"/>
            <a:ext cx="2717006" cy="339566"/>
          </a:xfrm>
          <a:prstGeom prst="rect">
            <a:avLst/>
          </a:prstGeom>
          <a:noFill/>
          <a:ln/>
        </p:spPr>
        <p:txBody>
          <a:bodyPr wrap="none" lIns="0" tIns="0" rIns="0" bIns="0" rtlCol="0" anchor="t"/>
          <a:lstStyle/>
          <a:p>
            <a:pPr algn="l" indent="0" marL="0">
              <a:lnSpc>
                <a:spcPts val="2650"/>
              </a:lnSpc>
              <a:buNone/>
            </a:pPr>
            <a:r>
              <a:rPr lang="en-US" sz="2100" dirty="0">
                <a:solidFill>
                  <a:srgbClr val="E5E0DF"/>
                </a:solidFill>
                <a:latin typeface="Saira Medium" pitchFamily="34" charset="0"/>
                <a:ea typeface="Saira Medium" pitchFamily="34" charset="-122"/>
                <a:cs typeface="Saira Medium" pitchFamily="34" charset="-120"/>
              </a:rPr>
              <a:t>階層的特徴学習の欠如</a:t>
            </a:r>
            <a:endParaRPr lang="en-US" sz="2100" dirty="0"/>
          </a:p>
        </p:txBody>
      </p:sp>
      <p:sp>
        <p:nvSpPr>
          <p:cNvPr id="24" name="Text 18"/>
          <p:cNvSpPr/>
          <p:nvPr/>
        </p:nvSpPr>
        <p:spPr>
          <a:xfrm>
            <a:off x="8402003" y="6239827"/>
            <a:ext cx="5467707" cy="695563"/>
          </a:xfrm>
          <a:prstGeom prst="rect">
            <a:avLst/>
          </a:prstGeom>
          <a:noFill/>
          <a:ln/>
        </p:spPr>
        <p:txBody>
          <a:bodyPr wrap="square" lIns="0" tIns="0" rIns="0" bIns="0" rtlCol="0" anchor="t"/>
          <a:lstStyle/>
          <a:p>
            <a:pPr algn="l" indent="0" marL="0">
              <a:lnSpc>
                <a:spcPts val="2700"/>
              </a:lnSpc>
              <a:buNone/>
            </a:pPr>
            <a:r>
              <a:rPr lang="en-US" sz="1700" dirty="0">
                <a:solidFill>
                  <a:srgbClr val="E5E0DF"/>
                </a:solidFill>
                <a:latin typeface="Roboto" pitchFamily="34" charset="0"/>
                <a:ea typeface="Roboto" pitchFamily="34" charset="-122"/>
                <a:cs typeface="Roboto" pitchFamily="34" charset="-120"/>
              </a:rPr>
              <a:t>低レベルの特徴から高レベルの概念へと段階的に学習する仕組みがありませんでした。</a:t>
            </a:r>
            <a:endParaRPr lang="en-US" sz="1700" dirty="0"/>
          </a:p>
        </p:txBody>
      </p:sp>
      <p:sp>
        <p:nvSpPr>
          <p:cNvPr id="25" name="Text 19"/>
          <p:cNvSpPr/>
          <p:nvPr/>
        </p:nvSpPr>
        <p:spPr>
          <a:xfrm>
            <a:off x="8402003" y="7065764"/>
            <a:ext cx="5467707" cy="347782"/>
          </a:xfrm>
          <a:prstGeom prst="rect">
            <a:avLst/>
          </a:prstGeom>
          <a:noFill/>
          <a:ln/>
        </p:spPr>
        <p:txBody>
          <a:bodyPr wrap="none" lIns="0" tIns="0" rIns="0" bIns="0" rtlCol="0" anchor="t"/>
          <a:lstStyle/>
          <a:p>
            <a:pPr algn="l" indent="0" marL="0">
              <a:lnSpc>
                <a:spcPts val="2700"/>
              </a:lnSpc>
              <a:buNone/>
            </a:pPr>
            <a:r>
              <a:rPr lang="en-US" sz="1700" dirty="0">
                <a:solidFill>
                  <a:srgbClr val="E5E0DF"/>
                </a:solidFill>
                <a:latin typeface="Roboto" pitchFamily="34" charset="0"/>
                <a:ea typeface="Roboto" pitchFamily="34" charset="-122"/>
                <a:cs typeface="Roboto" pitchFamily="34" charset="-120"/>
              </a:rPr>
              <a:t>（抽象化と具体化が苦手）</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59706"/>
            <a:ext cx="11339036"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CNNの登場前の手法の限界：もう少し詳細に</a:t>
            </a:r>
            <a:endParaRPr lang="en-US" sz="4450" dirty="0"/>
          </a:p>
        </p:txBody>
      </p:sp>
      <p:pic>
        <p:nvPicPr>
          <p:cNvPr id="3" name="Image 0" descr="preencoded.png">    </p:cNvPr>
          <p:cNvPicPr>
            <a:picLocks noChangeAspect="1"/>
          </p:cNvPicPr>
          <p:nvPr/>
        </p:nvPicPr>
        <p:blipFill>
          <a:blip r:embed="rId1"/>
          <a:stretch>
            <a:fillRect/>
          </a:stretch>
        </p:blipFill>
        <p:spPr>
          <a:xfrm>
            <a:off x="793790" y="2661761"/>
            <a:ext cx="680442" cy="680442"/>
          </a:xfrm>
          <a:prstGeom prst="rect">
            <a:avLst/>
          </a:prstGeom>
        </p:spPr>
      </p:pic>
      <p:sp>
        <p:nvSpPr>
          <p:cNvPr id="4" name="Text 1"/>
          <p:cNvSpPr/>
          <p:nvPr/>
        </p:nvSpPr>
        <p:spPr>
          <a:xfrm>
            <a:off x="1701046" y="2622113"/>
            <a:ext cx="3213497" cy="708660"/>
          </a:xfrm>
          <a:prstGeom prst="rect">
            <a:avLst/>
          </a:prstGeom>
          <a:noFill/>
          <a:ln/>
        </p:spPr>
        <p:txBody>
          <a:bodyPr wrap="squar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手作業の特徴設計の困難さ</a:t>
            </a:r>
            <a:endParaRPr lang="en-US" sz="2200" dirty="0"/>
          </a:p>
        </p:txBody>
      </p:sp>
      <p:sp>
        <p:nvSpPr>
          <p:cNvPr id="5" name="Text 2"/>
          <p:cNvSpPr/>
          <p:nvPr/>
        </p:nvSpPr>
        <p:spPr>
          <a:xfrm>
            <a:off x="1701046" y="3466862"/>
            <a:ext cx="3213497"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専門家がエッジやテクスチャなどの視覚的特徴を手動で定義する必要がありました。</a:t>
            </a:r>
            <a:endParaRPr lang="en-US" sz="1750" dirty="0"/>
          </a:p>
        </p:txBody>
      </p:sp>
      <p:sp>
        <p:nvSpPr>
          <p:cNvPr id="6" name="Text 3"/>
          <p:cNvSpPr/>
          <p:nvPr/>
        </p:nvSpPr>
        <p:spPr>
          <a:xfrm>
            <a:off x="1701046" y="4691658"/>
            <a:ext cx="3213497"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新しい対象ごとに特徴を再設計するため、時間と専門知識が必要でした。</a:t>
            </a:r>
            <a:endParaRPr lang="en-US" sz="1750" dirty="0"/>
          </a:p>
        </p:txBody>
      </p:sp>
      <p:pic>
        <p:nvPicPr>
          <p:cNvPr id="7" name="Image 1" descr="preencoded.png">    </p:cNvPr>
          <p:cNvPicPr>
            <a:picLocks noChangeAspect="1"/>
          </p:cNvPicPr>
          <p:nvPr/>
        </p:nvPicPr>
        <p:blipFill>
          <a:blip r:embed="rId2"/>
          <a:stretch>
            <a:fillRect/>
          </a:stretch>
        </p:blipFill>
        <p:spPr>
          <a:xfrm>
            <a:off x="5254704" y="2661761"/>
            <a:ext cx="680442" cy="680442"/>
          </a:xfrm>
          <a:prstGeom prst="rect">
            <a:avLst/>
          </a:prstGeom>
        </p:spPr>
      </p:pic>
      <p:sp>
        <p:nvSpPr>
          <p:cNvPr id="8" name="Text 4"/>
          <p:cNvSpPr/>
          <p:nvPr/>
        </p:nvSpPr>
        <p:spPr>
          <a:xfrm>
            <a:off x="6161961" y="262211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階層的特徴学習の欠如</a:t>
            </a:r>
            <a:endParaRPr lang="en-US" sz="2200" dirty="0"/>
          </a:p>
        </p:txBody>
      </p:sp>
      <p:sp>
        <p:nvSpPr>
          <p:cNvPr id="9" name="Text 5"/>
          <p:cNvSpPr/>
          <p:nvPr/>
        </p:nvSpPr>
        <p:spPr>
          <a:xfrm>
            <a:off x="6161961" y="3112532"/>
            <a:ext cx="3213616"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低レベル特徴（線や色）から高レベル特徴（形や物体）への自然な抽象化ができませんでした。</a:t>
            </a:r>
            <a:endParaRPr lang="en-US" sz="1750" dirty="0"/>
          </a:p>
        </p:txBody>
      </p:sp>
      <p:sp>
        <p:nvSpPr>
          <p:cNvPr id="10" name="Text 6"/>
          <p:cNvSpPr/>
          <p:nvPr/>
        </p:nvSpPr>
        <p:spPr>
          <a:xfrm>
            <a:off x="6161961" y="4700230"/>
            <a:ext cx="3213616"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人間の視覚系のような階層的処理能力がなく、複雑なパターン認識が困難でした。</a:t>
            </a:r>
            <a:endParaRPr lang="en-US" sz="1750" dirty="0"/>
          </a:p>
        </p:txBody>
      </p:sp>
      <p:pic>
        <p:nvPicPr>
          <p:cNvPr id="11" name="Image 2" descr="preencoded.png">    </p:cNvPr>
          <p:cNvPicPr>
            <a:picLocks noChangeAspect="1"/>
          </p:cNvPicPr>
          <p:nvPr/>
        </p:nvPicPr>
        <p:blipFill>
          <a:blip r:embed="rId3"/>
          <a:stretch>
            <a:fillRect/>
          </a:stretch>
        </p:blipFill>
        <p:spPr>
          <a:xfrm>
            <a:off x="9715738" y="2661761"/>
            <a:ext cx="680442" cy="680442"/>
          </a:xfrm>
          <a:prstGeom prst="rect">
            <a:avLst/>
          </a:prstGeom>
        </p:spPr>
      </p:pic>
      <p:sp>
        <p:nvSpPr>
          <p:cNvPr id="12" name="Text 7"/>
          <p:cNvSpPr/>
          <p:nvPr/>
        </p:nvSpPr>
        <p:spPr>
          <a:xfrm>
            <a:off x="10622994" y="262211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環境変化への脆弱性</a:t>
            </a:r>
            <a:endParaRPr lang="en-US" sz="2200" dirty="0"/>
          </a:p>
        </p:txBody>
      </p:sp>
      <p:sp>
        <p:nvSpPr>
          <p:cNvPr id="13" name="Text 8"/>
          <p:cNvSpPr/>
          <p:nvPr/>
        </p:nvSpPr>
        <p:spPr>
          <a:xfrm>
            <a:off x="10622994" y="3112532"/>
            <a:ext cx="3213497"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照明条件や背景の変化、物体の回転に対して極めて脆弱でした。</a:t>
            </a:r>
            <a:endParaRPr lang="en-US" sz="1750" dirty="0"/>
          </a:p>
        </p:txBody>
      </p:sp>
      <p:sp>
        <p:nvSpPr>
          <p:cNvPr id="14" name="Text 9"/>
          <p:cNvSpPr/>
          <p:nvPr/>
        </p:nvSpPr>
        <p:spPr>
          <a:xfrm>
            <a:off x="10622994" y="4337328"/>
            <a:ext cx="3213497"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実世界の多様な状況に適応できず、実用的な応用が限られていました。</a:t>
            </a:r>
            <a:endParaRPr lang="en-US" sz="1750" dirty="0"/>
          </a:p>
        </p:txBody>
      </p:sp>
      <p:sp>
        <p:nvSpPr>
          <p:cNvPr id="15" name="Text 10"/>
          <p:cNvSpPr/>
          <p:nvPr/>
        </p:nvSpPr>
        <p:spPr>
          <a:xfrm>
            <a:off x="793790" y="6044089"/>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これらの制約により、従来の画像認識手法は人間レベルの認識精度を達成できませんでした。CNNはこれらの問題を根本から解決する画期的なアプローチとなったのです。</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17564"/>
          </a:xfrm>
          <a:prstGeom prst="rect">
            <a:avLst/>
          </a:prstGeom>
        </p:spPr>
      </p:pic>
      <p:sp>
        <p:nvSpPr>
          <p:cNvPr id="3" name="Text 0"/>
          <p:cNvSpPr/>
          <p:nvPr/>
        </p:nvSpPr>
        <p:spPr>
          <a:xfrm>
            <a:off x="676870" y="2950012"/>
            <a:ext cx="8690967" cy="604361"/>
          </a:xfrm>
          <a:prstGeom prst="rect">
            <a:avLst/>
          </a:prstGeom>
          <a:noFill/>
          <a:ln/>
        </p:spPr>
        <p:txBody>
          <a:bodyPr wrap="none" lIns="0" tIns="0" rIns="0" bIns="0" rtlCol="0" anchor="t"/>
          <a:lstStyle/>
          <a:p>
            <a:pPr algn="l" indent="0" marL="0">
              <a:lnSpc>
                <a:spcPts val="4750"/>
              </a:lnSpc>
              <a:buNone/>
            </a:pPr>
            <a:r>
              <a:rPr lang="en-US" sz="3800" dirty="0">
                <a:solidFill>
                  <a:srgbClr val="FFFFFF"/>
                </a:solidFill>
                <a:latin typeface="Saira Medium" pitchFamily="34" charset="0"/>
                <a:ea typeface="Saira Medium" pitchFamily="34" charset="-122"/>
                <a:cs typeface="Saira Medium" pitchFamily="34" charset="-120"/>
              </a:rPr>
              <a:t>CNNの登場：画像認識のブレイクスルー</a:t>
            </a:r>
            <a:endParaRPr lang="en-US" sz="3800" dirty="0"/>
          </a:p>
        </p:txBody>
      </p:sp>
      <p:sp>
        <p:nvSpPr>
          <p:cNvPr id="4" name="Shape 1"/>
          <p:cNvSpPr/>
          <p:nvPr/>
        </p:nvSpPr>
        <p:spPr>
          <a:xfrm>
            <a:off x="676870" y="5770721"/>
            <a:ext cx="13276659" cy="22860"/>
          </a:xfrm>
          <a:prstGeom prst="roundRect">
            <a:avLst>
              <a:gd name="adj" fmla="val 761440"/>
            </a:avLst>
          </a:prstGeom>
          <a:solidFill>
            <a:srgbClr val="FFFFFF">
              <a:alpha val="24000"/>
            </a:srgbClr>
          </a:solidFill>
          <a:ln/>
        </p:spPr>
      </p:sp>
      <p:sp>
        <p:nvSpPr>
          <p:cNvPr id="5" name="Shape 2"/>
          <p:cNvSpPr/>
          <p:nvPr/>
        </p:nvSpPr>
        <p:spPr>
          <a:xfrm>
            <a:off x="3936206" y="5190530"/>
            <a:ext cx="22860" cy="580192"/>
          </a:xfrm>
          <a:prstGeom prst="roundRect">
            <a:avLst>
              <a:gd name="adj" fmla="val 761440"/>
            </a:avLst>
          </a:prstGeom>
          <a:solidFill>
            <a:srgbClr val="FC8337"/>
          </a:solidFill>
          <a:ln/>
        </p:spPr>
      </p:sp>
      <p:sp>
        <p:nvSpPr>
          <p:cNvPr id="6" name="Shape 3"/>
          <p:cNvSpPr/>
          <p:nvPr/>
        </p:nvSpPr>
        <p:spPr>
          <a:xfrm>
            <a:off x="3730109" y="5553194"/>
            <a:ext cx="435054" cy="435054"/>
          </a:xfrm>
          <a:prstGeom prst="roundRect">
            <a:avLst>
              <a:gd name="adj" fmla="val 40010"/>
            </a:avLst>
          </a:prstGeom>
          <a:solidFill>
            <a:srgbClr val="030303"/>
          </a:solidFill>
          <a:ln w="22860">
            <a:solidFill>
              <a:srgbClr val="FC8337"/>
            </a:solidFill>
            <a:prstDash val="solid"/>
          </a:ln>
        </p:spPr>
      </p:sp>
      <p:sp>
        <p:nvSpPr>
          <p:cNvPr id="7" name="Text 4"/>
          <p:cNvSpPr/>
          <p:nvPr/>
        </p:nvSpPr>
        <p:spPr>
          <a:xfrm>
            <a:off x="3802618" y="5589449"/>
            <a:ext cx="290036" cy="362545"/>
          </a:xfrm>
          <a:prstGeom prst="rect">
            <a:avLst/>
          </a:prstGeom>
          <a:noFill/>
          <a:ln/>
        </p:spPr>
        <p:txBody>
          <a:bodyPr wrap="none" lIns="0" tIns="0" rIns="0" bIns="0" rtlCol="0" anchor="t"/>
          <a:lstStyle/>
          <a:p>
            <a:pPr algn="ctr" indent="0" marL="0">
              <a:lnSpc>
                <a:spcPts val="2250"/>
              </a:lnSpc>
              <a:buNone/>
            </a:pPr>
            <a:r>
              <a:rPr lang="en-US" sz="2250" dirty="0">
                <a:solidFill>
                  <a:srgbClr val="E5E0DF"/>
                </a:solidFill>
                <a:latin typeface="Saira Medium" pitchFamily="34" charset="0"/>
                <a:ea typeface="Saira Medium" pitchFamily="34" charset="-122"/>
                <a:cs typeface="Saira Medium" pitchFamily="34" charset="-120"/>
              </a:rPr>
              <a:t>1</a:t>
            </a:r>
            <a:endParaRPr lang="en-US" sz="2250" dirty="0"/>
          </a:p>
        </p:txBody>
      </p:sp>
      <p:sp>
        <p:nvSpPr>
          <p:cNvPr id="8" name="Text 5"/>
          <p:cNvSpPr/>
          <p:nvPr/>
        </p:nvSpPr>
        <p:spPr>
          <a:xfrm>
            <a:off x="2738914" y="3844409"/>
            <a:ext cx="2417564" cy="302181"/>
          </a:xfrm>
          <a:prstGeom prst="rect">
            <a:avLst/>
          </a:prstGeom>
          <a:noFill/>
          <a:ln/>
        </p:spPr>
        <p:txBody>
          <a:bodyPr wrap="none" lIns="0" tIns="0" rIns="0" bIns="0" rtlCol="0" anchor="t"/>
          <a:lstStyle/>
          <a:p>
            <a:pPr algn="ctr" indent="0" marL="0">
              <a:lnSpc>
                <a:spcPts val="2350"/>
              </a:lnSpc>
              <a:buNone/>
            </a:pPr>
            <a:r>
              <a:rPr lang="en-US" sz="1900" dirty="0">
                <a:solidFill>
                  <a:srgbClr val="E5E0DF"/>
                </a:solidFill>
                <a:latin typeface="Saira Medium" pitchFamily="34" charset="0"/>
                <a:ea typeface="Saira Medium" pitchFamily="34" charset="-122"/>
                <a:cs typeface="Saira Medium" pitchFamily="34" charset="-120"/>
              </a:rPr>
              <a:t>従来技術の限界</a:t>
            </a:r>
            <a:endParaRPr lang="en-US" sz="1900" dirty="0"/>
          </a:p>
        </p:txBody>
      </p:sp>
      <p:sp>
        <p:nvSpPr>
          <p:cNvPr id="9" name="Text 6"/>
          <p:cNvSpPr/>
          <p:nvPr/>
        </p:nvSpPr>
        <p:spPr>
          <a:xfrm>
            <a:off x="870228" y="4262557"/>
            <a:ext cx="6154936" cy="309324"/>
          </a:xfrm>
          <a:prstGeom prst="rect">
            <a:avLst/>
          </a:prstGeom>
          <a:noFill/>
          <a:ln/>
        </p:spPr>
        <p:txBody>
          <a:bodyPr wrap="none" lIns="0" tIns="0" rIns="0" bIns="0" rtlCol="0" anchor="t"/>
          <a:lstStyle/>
          <a:p>
            <a:pPr algn="ctr" indent="0" marL="0">
              <a:lnSpc>
                <a:spcPts val="2400"/>
              </a:lnSpc>
              <a:buNone/>
            </a:pPr>
            <a:r>
              <a:rPr lang="en-US" sz="1500" dirty="0">
                <a:solidFill>
                  <a:srgbClr val="E5E0DF"/>
                </a:solidFill>
                <a:latin typeface="Roboto" pitchFamily="34" charset="0"/>
                <a:ea typeface="Roboto" pitchFamily="34" charset="-122"/>
                <a:cs typeface="Roboto" pitchFamily="34" charset="-120"/>
              </a:rPr>
              <a:t>手作業による特徴抽出に依存していました。</a:t>
            </a:r>
            <a:endParaRPr lang="en-US" sz="1500" dirty="0"/>
          </a:p>
        </p:txBody>
      </p:sp>
      <p:sp>
        <p:nvSpPr>
          <p:cNvPr id="10" name="Text 7"/>
          <p:cNvSpPr/>
          <p:nvPr/>
        </p:nvSpPr>
        <p:spPr>
          <a:xfrm>
            <a:off x="870228" y="4687848"/>
            <a:ext cx="6154936" cy="309324"/>
          </a:xfrm>
          <a:prstGeom prst="rect">
            <a:avLst/>
          </a:prstGeom>
          <a:noFill/>
          <a:ln/>
        </p:spPr>
        <p:txBody>
          <a:bodyPr wrap="none" lIns="0" tIns="0" rIns="0" bIns="0" rtlCol="0" anchor="t"/>
          <a:lstStyle/>
          <a:p>
            <a:pPr algn="ctr" indent="0" marL="0">
              <a:lnSpc>
                <a:spcPts val="2400"/>
              </a:lnSpc>
              <a:buNone/>
            </a:pPr>
            <a:r>
              <a:rPr lang="en-US" sz="1500" dirty="0">
                <a:solidFill>
                  <a:srgbClr val="E5E0DF"/>
                </a:solidFill>
                <a:latin typeface="Roboto" pitchFamily="34" charset="0"/>
                <a:ea typeface="Roboto" pitchFamily="34" charset="-122"/>
                <a:cs typeface="Roboto" pitchFamily="34" charset="-120"/>
              </a:rPr>
              <a:t>複雑な画像パターンの認識に課題がありました。</a:t>
            </a:r>
            <a:endParaRPr lang="en-US" sz="1500" dirty="0"/>
          </a:p>
        </p:txBody>
      </p:sp>
      <p:sp>
        <p:nvSpPr>
          <p:cNvPr id="11" name="Shape 8"/>
          <p:cNvSpPr/>
          <p:nvPr/>
        </p:nvSpPr>
        <p:spPr>
          <a:xfrm>
            <a:off x="7303651" y="5770721"/>
            <a:ext cx="22860" cy="580192"/>
          </a:xfrm>
          <a:prstGeom prst="roundRect">
            <a:avLst>
              <a:gd name="adj" fmla="val 761440"/>
            </a:avLst>
          </a:prstGeom>
          <a:solidFill>
            <a:srgbClr val="FC8337"/>
          </a:solidFill>
          <a:ln/>
        </p:spPr>
      </p:sp>
      <p:sp>
        <p:nvSpPr>
          <p:cNvPr id="12" name="Shape 9"/>
          <p:cNvSpPr/>
          <p:nvPr/>
        </p:nvSpPr>
        <p:spPr>
          <a:xfrm>
            <a:off x="7097554" y="5553194"/>
            <a:ext cx="435054" cy="435054"/>
          </a:xfrm>
          <a:prstGeom prst="roundRect">
            <a:avLst>
              <a:gd name="adj" fmla="val 40010"/>
            </a:avLst>
          </a:prstGeom>
          <a:solidFill>
            <a:srgbClr val="030303"/>
          </a:solidFill>
          <a:ln w="22860">
            <a:solidFill>
              <a:srgbClr val="FC8337"/>
            </a:solidFill>
            <a:prstDash val="solid"/>
          </a:ln>
        </p:spPr>
      </p:sp>
      <p:sp>
        <p:nvSpPr>
          <p:cNvPr id="13" name="Text 10"/>
          <p:cNvSpPr/>
          <p:nvPr/>
        </p:nvSpPr>
        <p:spPr>
          <a:xfrm>
            <a:off x="7170063" y="5589449"/>
            <a:ext cx="290036" cy="362545"/>
          </a:xfrm>
          <a:prstGeom prst="rect">
            <a:avLst/>
          </a:prstGeom>
          <a:noFill/>
          <a:ln/>
        </p:spPr>
        <p:txBody>
          <a:bodyPr wrap="none" lIns="0" tIns="0" rIns="0" bIns="0" rtlCol="0" anchor="t"/>
          <a:lstStyle/>
          <a:p>
            <a:pPr algn="ctr" indent="0" marL="0">
              <a:lnSpc>
                <a:spcPts val="2250"/>
              </a:lnSpc>
              <a:buNone/>
            </a:pPr>
            <a:r>
              <a:rPr lang="en-US" sz="2250" dirty="0">
                <a:solidFill>
                  <a:srgbClr val="E5E0DF"/>
                </a:solidFill>
                <a:latin typeface="Saira Medium" pitchFamily="34" charset="0"/>
                <a:ea typeface="Saira Medium" pitchFamily="34" charset="-122"/>
                <a:cs typeface="Saira Medium" pitchFamily="34" charset="-120"/>
              </a:rPr>
              <a:t>2</a:t>
            </a:r>
            <a:endParaRPr lang="en-US" sz="2250" dirty="0"/>
          </a:p>
        </p:txBody>
      </p:sp>
      <p:sp>
        <p:nvSpPr>
          <p:cNvPr id="14" name="Text 11"/>
          <p:cNvSpPr/>
          <p:nvPr/>
        </p:nvSpPr>
        <p:spPr>
          <a:xfrm>
            <a:off x="6106358" y="6544270"/>
            <a:ext cx="2417564" cy="302181"/>
          </a:xfrm>
          <a:prstGeom prst="rect">
            <a:avLst/>
          </a:prstGeom>
          <a:noFill/>
          <a:ln/>
        </p:spPr>
        <p:txBody>
          <a:bodyPr wrap="none" lIns="0" tIns="0" rIns="0" bIns="0" rtlCol="0" anchor="t"/>
          <a:lstStyle/>
          <a:p>
            <a:pPr algn="ctr" indent="0" marL="0">
              <a:lnSpc>
                <a:spcPts val="2350"/>
              </a:lnSpc>
              <a:buNone/>
            </a:pPr>
            <a:r>
              <a:rPr lang="en-US" sz="1900" dirty="0">
                <a:solidFill>
                  <a:srgbClr val="E5E0DF"/>
                </a:solidFill>
                <a:latin typeface="Saira Medium" pitchFamily="34" charset="0"/>
                <a:ea typeface="Saira Medium" pitchFamily="34" charset="-122"/>
                <a:cs typeface="Saira Medium" pitchFamily="34" charset="-120"/>
              </a:rPr>
              <a:t>CNNの誕生</a:t>
            </a:r>
            <a:endParaRPr lang="en-US" sz="1900" dirty="0"/>
          </a:p>
        </p:txBody>
      </p:sp>
      <p:sp>
        <p:nvSpPr>
          <p:cNvPr id="15" name="Text 12"/>
          <p:cNvSpPr/>
          <p:nvPr/>
        </p:nvSpPr>
        <p:spPr>
          <a:xfrm>
            <a:off x="4237673" y="6962418"/>
            <a:ext cx="6154936" cy="309324"/>
          </a:xfrm>
          <a:prstGeom prst="rect">
            <a:avLst/>
          </a:prstGeom>
          <a:noFill/>
          <a:ln/>
        </p:spPr>
        <p:txBody>
          <a:bodyPr wrap="none" lIns="0" tIns="0" rIns="0" bIns="0" rtlCol="0" anchor="t"/>
          <a:lstStyle/>
          <a:p>
            <a:pPr algn="ctr" indent="0" marL="0">
              <a:lnSpc>
                <a:spcPts val="2400"/>
              </a:lnSpc>
              <a:buNone/>
            </a:pPr>
            <a:r>
              <a:rPr lang="en-US" sz="1500" dirty="0">
                <a:solidFill>
                  <a:srgbClr val="E5E0DF"/>
                </a:solidFill>
                <a:latin typeface="Roboto" pitchFamily="34" charset="0"/>
                <a:ea typeface="Roboto" pitchFamily="34" charset="-122"/>
                <a:cs typeface="Roboto" pitchFamily="34" charset="-120"/>
              </a:rPr>
              <a:t>1998年、LeCunによって基本概念が提案されました。</a:t>
            </a:r>
            <a:endParaRPr lang="en-US" sz="1500" dirty="0"/>
          </a:p>
        </p:txBody>
      </p:sp>
      <p:sp>
        <p:nvSpPr>
          <p:cNvPr id="16" name="Text 13"/>
          <p:cNvSpPr/>
          <p:nvPr/>
        </p:nvSpPr>
        <p:spPr>
          <a:xfrm>
            <a:off x="4237673" y="7387709"/>
            <a:ext cx="6154936" cy="309324"/>
          </a:xfrm>
          <a:prstGeom prst="rect">
            <a:avLst/>
          </a:prstGeom>
          <a:noFill/>
          <a:ln/>
        </p:spPr>
        <p:txBody>
          <a:bodyPr wrap="none" lIns="0" tIns="0" rIns="0" bIns="0" rtlCol="0" anchor="t"/>
          <a:lstStyle/>
          <a:p>
            <a:pPr algn="ctr" indent="0" marL="0">
              <a:lnSpc>
                <a:spcPts val="2400"/>
              </a:lnSpc>
              <a:buNone/>
            </a:pPr>
            <a:r>
              <a:rPr lang="en-US" sz="1500" dirty="0">
                <a:solidFill>
                  <a:srgbClr val="E5E0DF"/>
                </a:solidFill>
                <a:latin typeface="Roboto" pitchFamily="34" charset="0"/>
                <a:ea typeface="Roboto" pitchFamily="34" charset="-122"/>
                <a:cs typeface="Roboto" pitchFamily="34" charset="-120"/>
              </a:rPr>
              <a:t>生物の視覚野からインスピレーションを得ています。</a:t>
            </a:r>
            <a:endParaRPr lang="en-US" sz="1500" dirty="0"/>
          </a:p>
        </p:txBody>
      </p:sp>
      <p:sp>
        <p:nvSpPr>
          <p:cNvPr id="17" name="Shape 14"/>
          <p:cNvSpPr/>
          <p:nvPr/>
        </p:nvSpPr>
        <p:spPr>
          <a:xfrm>
            <a:off x="10671215" y="5190530"/>
            <a:ext cx="22860" cy="580192"/>
          </a:xfrm>
          <a:prstGeom prst="roundRect">
            <a:avLst>
              <a:gd name="adj" fmla="val 761440"/>
            </a:avLst>
          </a:prstGeom>
          <a:solidFill>
            <a:srgbClr val="FC8337"/>
          </a:solidFill>
          <a:ln/>
        </p:spPr>
      </p:sp>
      <p:sp>
        <p:nvSpPr>
          <p:cNvPr id="18" name="Shape 15"/>
          <p:cNvSpPr/>
          <p:nvPr/>
        </p:nvSpPr>
        <p:spPr>
          <a:xfrm>
            <a:off x="10465118" y="5553194"/>
            <a:ext cx="435054" cy="435054"/>
          </a:xfrm>
          <a:prstGeom prst="roundRect">
            <a:avLst>
              <a:gd name="adj" fmla="val 40010"/>
            </a:avLst>
          </a:prstGeom>
          <a:solidFill>
            <a:srgbClr val="030303"/>
          </a:solidFill>
          <a:ln w="22860">
            <a:solidFill>
              <a:srgbClr val="FC8337"/>
            </a:solidFill>
            <a:prstDash val="solid"/>
          </a:ln>
        </p:spPr>
      </p:sp>
      <p:sp>
        <p:nvSpPr>
          <p:cNvPr id="19" name="Text 16"/>
          <p:cNvSpPr/>
          <p:nvPr/>
        </p:nvSpPr>
        <p:spPr>
          <a:xfrm>
            <a:off x="10537627" y="5589449"/>
            <a:ext cx="290036" cy="362545"/>
          </a:xfrm>
          <a:prstGeom prst="rect">
            <a:avLst/>
          </a:prstGeom>
          <a:noFill/>
          <a:ln/>
        </p:spPr>
        <p:txBody>
          <a:bodyPr wrap="none" lIns="0" tIns="0" rIns="0" bIns="0" rtlCol="0" anchor="t"/>
          <a:lstStyle/>
          <a:p>
            <a:pPr algn="ctr" indent="0" marL="0">
              <a:lnSpc>
                <a:spcPts val="2250"/>
              </a:lnSpc>
              <a:buNone/>
            </a:pPr>
            <a:r>
              <a:rPr lang="en-US" sz="2250" dirty="0">
                <a:solidFill>
                  <a:srgbClr val="E5E0DF"/>
                </a:solidFill>
                <a:latin typeface="Saira Medium" pitchFamily="34" charset="0"/>
                <a:ea typeface="Saira Medium" pitchFamily="34" charset="-122"/>
                <a:cs typeface="Saira Medium" pitchFamily="34" charset="-120"/>
              </a:rPr>
              <a:t>3</a:t>
            </a:r>
            <a:endParaRPr lang="en-US" sz="2250" dirty="0"/>
          </a:p>
        </p:txBody>
      </p:sp>
      <p:sp>
        <p:nvSpPr>
          <p:cNvPr id="20" name="Text 17"/>
          <p:cNvSpPr/>
          <p:nvPr/>
        </p:nvSpPr>
        <p:spPr>
          <a:xfrm>
            <a:off x="9473922" y="3844409"/>
            <a:ext cx="2417564" cy="302181"/>
          </a:xfrm>
          <a:prstGeom prst="rect">
            <a:avLst/>
          </a:prstGeom>
          <a:noFill/>
          <a:ln/>
        </p:spPr>
        <p:txBody>
          <a:bodyPr wrap="none" lIns="0" tIns="0" rIns="0" bIns="0" rtlCol="0" anchor="t"/>
          <a:lstStyle/>
          <a:p>
            <a:pPr algn="ctr" indent="0" marL="0">
              <a:lnSpc>
                <a:spcPts val="2350"/>
              </a:lnSpc>
              <a:buNone/>
            </a:pPr>
            <a:r>
              <a:rPr lang="en-US" sz="1900" dirty="0">
                <a:solidFill>
                  <a:srgbClr val="E5E0DF"/>
                </a:solidFill>
                <a:latin typeface="Saira Medium" pitchFamily="34" charset="0"/>
                <a:ea typeface="Saira Medium" pitchFamily="34" charset="-122"/>
                <a:cs typeface="Saira Medium" pitchFamily="34" charset="-120"/>
              </a:rPr>
              <a:t>画像認識の革命</a:t>
            </a:r>
            <a:endParaRPr lang="en-US" sz="1900" dirty="0"/>
          </a:p>
        </p:txBody>
      </p:sp>
      <p:sp>
        <p:nvSpPr>
          <p:cNvPr id="21" name="Text 18"/>
          <p:cNvSpPr/>
          <p:nvPr/>
        </p:nvSpPr>
        <p:spPr>
          <a:xfrm>
            <a:off x="7605236" y="4262557"/>
            <a:ext cx="6154936" cy="309324"/>
          </a:xfrm>
          <a:prstGeom prst="rect">
            <a:avLst/>
          </a:prstGeom>
          <a:noFill/>
          <a:ln/>
        </p:spPr>
        <p:txBody>
          <a:bodyPr wrap="none" lIns="0" tIns="0" rIns="0" bIns="0" rtlCol="0" anchor="t"/>
          <a:lstStyle/>
          <a:p>
            <a:pPr algn="ctr" indent="0" marL="0">
              <a:lnSpc>
                <a:spcPts val="2400"/>
              </a:lnSpc>
              <a:buNone/>
            </a:pPr>
            <a:r>
              <a:rPr lang="en-US" sz="1500" dirty="0">
                <a:solidFill>
                  <a:srgbClr val="E5E0DF"/>
                </a:solidFill>
                <a:latin typeface="Roboto" pitchFamily="34" charset="0"/>
                <a:ea typeface="Roboto" pitchFamily="34" charset="-122"/>
                <a:cs typeface="Roboto" pitchFamily="34" charset="-120"/>
              </a:rPr>
              <a:t>2012年のImageNetコンテストでAlexNetが圧勝しました。</a:t>
            </a:r>
            <a:endParaRPr lang="en-US" sz="1500" dirty="0"/>
          </a:p>
        </p:txBody>
      </p:sp>
      <p:sp>
        <p:nvSpPr>
          <p:cNvPr id="22" name="Text 19"/>
          <p:cNvSpPr/>
          <p:nvPr/>
        </p:nvSpPr>
        <p:spPr>
          <a:xfrm>
            <a:off x="7605236" y="4687848"/>
            <a:ext cx="6154936" cy="309324"/>
          </a:xfrm>
          <a:prstGeom prst="rect">
            <a:avLst/>
          </a:prstGeom>
          <a:noFill/>
          <a:ln/>
        </p:spPr>
        <p:txBody>
          <a:bodyPr wrap="none" lIns="0" tIns="0" rIns="0" bIns="0" rtlCol="0" anchor="t"/>
          <a:lstStyle/>
          <a:p>
            <a:pPr algn="ctr" indent="0" marL="0">
              <a:lnSpc>
                <a:spcPts val="2400"/>
              </a:lnSpc>
              <a:buNone/>
            </a:pPr>
            <a:r>
              <a:rPr lang="en-US" sz="1500" dirty="0">
                <a:solidFill>
                  <a:srgbClr val="E5E0DF"/>
                </a:solidFill>
                <a:latin typeface="Roboto" pitchFamily="34" charset="0"/>
                <a:ea typeface="Roboto" pitchFamily="34" charset="-122"/>
                <a:cs typeface="Roboto" pitchFamily="34" charset="-120"/>
              </a:rPr>
              <a:t>以降、画像認識精度が急速に向上しています。</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13736"/>
            <a:ext cx="10117693"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CNNの転換点：2012年のImageNet革命</a:t>
            </a:r>
            <a:endParaRPr lang="en-US" sz="4450" dirty="0"/>
          </a:p>
        </p:txBody>
      </p:sp>
      <p:sp>
        <p:nvSpPr>
          <p:cNvPr id="3" name="Text 1"/>
          <p:cNvSpPr/>
          <p:nvPr/>
        </p:nvSpPr>
        <p:spPr>
          <a:xfrm>
            <a:off x="793790" y="247614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2012年、Alexei KrizhevksyらがAlexNetを用いてImageNetコンテストで圧勝した。従来の認識誤差率26%から16%へと一気に改善され、深層学習の可能性を世界に示した。</a:t>
            </a:r>
            <a:endParaRPr lang="en-US" sz="1750" dirty="0"/>
          </a:p>
        </p:txBody>
      </p:sp>
      <p:sp>
        <p:nvSpPr>
          <p:cNvPr id="4" name="Shape 2"/>
          <p:cNvSpPr/>
          <p:nvPr/>
        </p:nvSpPr>
        <p:spPr>
          <a:xfrm>
            <a:off x="793790" y="3712250"/>
            <a:ext cx="13042821" cy="30480"/>
          </a:xfrm>
          <a:prstGeom prst="roundRect">
            <a:avLst>
              <a:gd name="adj" fmla="val 669768"/>
            </a:avLst>
          </a:prstGeom>
          <a:solidFill>
            <a:srgbClr val="FFFFFF">
              <a:alpha val="24000"/>
            </a:srgbClr>
          </a:solidFill>
          <a:ln/>
        </p:spPr>
      </p:sp>
      <p:sp>
        <p:nvSpPr>
          <p:cNvPr id="5" name="Shape 3"/>
          <p:cNvSpPr/>
          <p:nvPr/>
        </p:nvSpPr>
        <p:spPr>
          <a:xfrm>
            <a:off x="2323743" y="3712250"/>
            <a:ext cx="30480" cy="680442"/>
          </a:xfrm>
          <a:prstGeom prst="roundRect">
            <a:avLst>
              <a:gd name="adj" fmla="val 669768"/>
            </a:avLst>
          </a:prstGeom>
          <a:solidFill>
            <a:srgbClr val="FC8337"/>
          </a:solidFill>
          <a:ln/>
        </p:spPr>
      </p:sp>
      <p:sp>
        <p:nvSpPr>
          <p:cNvPr id="6" name="Shape 4"/>
          <p:cNvSpPr/>
          <p:nvPr/>
        </p:nvSpPr>
        <p:spPr>
          <a:xfrm>
            <a:off x="2083832" y="3457099"/>
            <a:ext cx="510302" cy="510302"/>
          </a:xfrm>
          <a:prstGeom prst="roundRect">
            <a:avLst>
              <a:gd name="adj" fmla="val 40005"/>
            </a:avLst>
          </a:prstGeom>
          <a:solidFill>
            <a:srgbClr val="030303"/>
          </a:solidFill>
          <a:ln w="22860">
            <a:solidFill>
              <a:srgbClr val="FC8337"/>
            </a:solidFill>
            <a:prstDash val="solid"/>
          </a:ln>
        </p:spPr>
      </p:sp>
      <p:sp>
        <p:nvSpPr>
          <p:cNvPr id="7" name="Text 5"/>
          <p:cNvSpPr/>
          <p:nvPr/>
        </p:nvSpPr>
        <p:spPr>
          <a:xfrm>
            <a:off x="2168902" y="3499604"/>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1</a:t>
            </a:r>
            <a:endParaRPr lang="en-US" sz="2650" dirty="0"/>
          </a:p>
        </p:txBody>
      </p:sp>
      <p:sp>
        <p:nvSpPr>
          <p:cNvPr id="8" name="Text 6"/>
          <p:cNvSpPr/>
          <p:nvPr/>
        </p:nvSpPr>
        <p:spPr>
          <a:xfrm>
            <a:off x="1020604" y="4619506"/>
            <a:ext cx="2636877" cy="708660"/>
          </a:xfrm>
          <a:prstGeom prst="rect">
            <a:avLst/>
          </a:prstGeom>
          <a:noFill/>
          <a:ln/>
        </p:spPr>
        <p:txBody>
          <a:bodyPr wrap="square" lIns="0" tIns="0" rIns="0" bIns="0" rtlCol="0" anchor="t"/>
          <a:lstStyle/>
          <a:p>
            <a:pPr algn="ct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ImageNetチャレンジ</a:t>
            </a:r>
            <a:endParaRPr lang="en-US" sz="2200" dirty="0"/>
          </a:p>
        </p:txBody>
      </p:sp>
      <p:sp>
        <p:nvSpPr>
          <p:cNvPr id="9" name="Text 7"/>
          <p:cNvSpPr/>
          <p:nvPr/>
        </p:nvSpPr>
        <p:spPr>
          <a:xfrm>
            <a:off x="1020604" y="5464254"/>
            <a:ext cx="2636877" cy="1451610"/>
          </a:xfrm>
          <a:prstGeom prst="rect">
            <a:avLst/>
          </a:prstGeom>
          <a:noFill/>
          <a:ln/>
        </p:spPr>
        <p:txBody>
          <a:bodyPr wrap="square" lIns="0" tIns="0" rIns="0" bIns="0" rtlCol="0" anchor="t"/>
          <a:lstStyle/>
          <a:p>
            <a:pPr algn="ctr" indent="0" marL="0">
              <a:lnSpc>
                <a:spcPts val="2850"/>
              </a:lnSpc>
              <a:buNone/>
            </a:pPr>
            <a:r>
              <a:rPr lang="en-US" sz="1750" dirty="0">
                <a:solidFill>
                  <a:srgbClr val="E5E0DF"/>
                </a:solidFill>
                <a:latin typeface="Roboto" pitchFamily="34" charset="0"/>
                <a:ea typeface="Roboto" pitchFamily="34" charset="-122"/>
                <a:cs typeface="Roboto" pitchFamily="34" charset="-120"/>
              </a:rPr>
              <a:t>100万枚以上の画像、1000カテゴリーを分類する世界最大の画像認識コンテスト。</a:t>
            </a:r>
            <a:endParaRPr lang="en-US" sz="1750" dirty="0"/>
          </a:p>
        </p:txBody>
      </p:sp>
      <p:sp>
        <p:nvSpPr>
          <p:cNvPr id="10" name="Shape 8"/>
          <p:cNvSpPr/>
          <p:nvPr/>
        </p:nvSpPr>
        <p:spPr>
          <a:xfrm>
            <a:off x="5641181" y="3712250"/>
            <a:ext cx="30480" cy="680442"/>
          </a:xfrm>
          <a:prstGeom prst="roundRect">
            <a:avLst>
              <a:gd name="adj" fmla="val 669768"/>
            </a:avLst>
          </a:prstGeom>
          <a:solidFill>
            <a:srgbClr val="FC8337"/>
          </a:solidFill>
          <a:ln/>
        </p:spPr>
      </p:sp>
      <p:sp>
        <p:nvSpPr>
          <p:cNvPr id="11" name="Shape 9"/>
          <p:cNvSpPr/>
          <p:nvPr/>
        </p:nvSpPr>
        <p:spPr>
          <a:xfrm>
            <a:off x="5401270" y="3457099"/>
            <a:ext cx="510302" cy="510302"/>
          </a:xfrm>
          <a:prstGeom prst="roundRect">
            <a:avLst>
              <a:gd name="adj" fmla="val 40005"/>
            </a:avLst>
          </a:prstGeom>
          <a:solidFill>
            <a:srgbClr val="030303"/>
          </a:solidFill>
          <a:ln w="22860">
            <a:solidFill>
              <a:srgbClr val="FC8337"/>
            </a:solidFill>
            <a:prstDash val="solid"/>
          </a:ln>
        </p:spPr>
      </p:sp>
      <p:sp>
        <p:nvSpPr>
          <p:cNvPr id="12" name="Text 10"/>
          <p:cNvSpPr/>
          <p:nvPr/>
        </p:nvSpPr>
        <p:spPr>
          <a:xfrm>
            <a:off x="5486340" y="3499604"/>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2</a:t>
            </a:r>
            <a:endParaRPr lang="en-US" sz="2650" dirty="0"/>
          </a:p>
        </p:txBody>
      </p:sp>
      <p:sp>
        <p:nvSpPr>
          <p:cNvPr id="13" name="Text 11"/>
          <p:cNvSpPr/>
          <p:nvPr/>
        </p:nvSpPr>
        <p:spPr>
          <a:xfrm>
            <a:off x="4337923" y="4619506"/>
            <a:ext cx="2636996" cy="354330"/>
          </a:xfrm>
          <a:prstGeom prst="rect">
            <a:avLst/>
          </a:prstGeom>
          <a:noFill/>
          <a:ln/>
        </p:spPr>
        <p:txBody>
          <a:bodyPr wrap="none" lIns="0" tIns="0" rIns="0" bIns="0" rtlCol="0" anchor="t"/>
          <a:lstStyle/>
          <a:p>
            <a:pPr algn="ct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AlexNetの圧勝</a:t>
            </a:r>
            <a:endParaRPr lang="en-US" sz="2200" dirty="0"/>
          </a:p>
        </p:txBody>
      </p:sp>
      <p:sp>
        <p:nvSpPr>
          <p:cNvPr id="14" name="Text 12"/>
          <p:cNvSpPr/>
          <p:nvPr/>
        </p:nvSpPr>
        <p:spPr>
          <a:xfrm>
            <a:off x="4337923" y="5109924"/>
            <a:ext cx="2636996" cy="1088708"/>
          </a:xfrm>
          <a:prstGeom prst="rect">
            <a:avLst/>
          </a:prstGeom>
          <a:noFill/>
          <a:ln/>
        </p:spPr>
        <p:txBody>
          <a:bodyPr wrap="square" lIns="0" tIns="0" rIns="0" bIns="0" rtlCol="0" anchor="t"/>
          <a:lstStyle/>
          <a:p>
            <a:pPr algn="ctr" indent="0" marL="0">
              <a:lnSpc>
                <a:spcPts val="2850"/>
              </a:lnSpc>
              <a:buNone/>
            </a:pPr>
            <a:r>
              <a:rPr lang="en-US" sz="1750" dirty="0">
                <a:solidFill>
                  <a:srgbClr val="E5E0DF"/>
                </a:solidFill>
                <a:latin typeface="Roboto" pitchFamily="34" charset="0"/>
                <a:ea typeface="Roboto" pitchFamily="34" charset="-122"/>
                <a:cs typeface="Roboto" pitchFamily="34" charset="-120"/>
              </a:rPr>
              <a:t>次点の手法との差は10%以上。他の参加者は従来技術を使用していた。</a:t>
            </a:r>
            <a:endParaRPr lang="en-US" sz="1750" dirty="0"/>
          </a:p>
        </p:txBody>
      </p:sp>
      <p:sp>
        <p:nvSpPr>
          <p:cNvPr id="15" name="Shape 13"/>
          <p:cNvSpPr/>
          <p:nvPr/>
        </p:nvSpPr>
        <p:spPr>
          <a:xfrm>
            <a:off x="8958620" y="3712250"/>
            <a:ext cx="30480" cy="680442"/>
          </a:xfrm>
          <a:prstGeom prst="roundRect">
            <a:avLst>
              <a:gd name="adj" fmla="val 669768"/>
            </a:avLst>
          </a:prstGeom>
          <a:solidFill>
            <a:srgbClr val="FC8337"/>
          </a:solidFill>
          <a:ln/>
        </p:spPr>
      </p:sp>
      <p:sp>
        <p:nvSpPr>
          <p:cNvPr id="16" name="Shape 14"/>
          <p:cNvSpPr/>
          <p:nvPr/>
        </p:nvSpPr>
        <p:spPr>
          <a:xfrm>
            <a:off x="8718709" y="3457099"/>
            <a:ext cx="510302" cy="510302"/>
          </a:xfrm>
          <a:prstGeom prst="roundRect">
            <a:avLst>
              <a:gd name="adj" fmla="val 40005"/>
            </a:avLst>
          </a:prstGeom>
          <a:solidFill>
            <a:srgbClr val="030303"/>
          </a:solidFill>
          <a:ln w="22860">
            <a:solidFill>
              <a:srgbClr val="FC8337"/>
            </a:solidFill>
            <a:prstDash val="solid"/>
          </a:ln>
        </p:spPr>
      </p:sp>
      <p:sp>
        <p:nvSpPr>
          <p:cNvPr id="17" name="Text 15"/>
          <p:cNvSpPr/>
          <p:nvPr/>
        </p:nvSpPr>
        <p:spPr>
          <a:xfrm>
            <a:off x="8803779" y="3499604"/>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3</a:t>
            </a:r>
            <a:endParaRPr lang="en-US" sz="2650" dirty="0"/>
          </a:p>
        </p:txBody>
      </p:sp>
      <p:sp>
        <p:nvSpPr>
          <p:cNvPr id="18" name="Text 16"/>
          <p:cNvSpPr/>
          <p:nvPr/>
        </p:nvSpPr>
        <p:spPr>
          <a:xfrm>
            <a:off x="7655362" y="4619506"/>
            <a:ext cx="2636996" cy="354330"/>
          </a:xfrm>
          <a:prstGeom prst="rect">
            <a:avLst/>
          </a:prstGeom>
          <a:noFill/>
          <a:ln/>
        </p:spPr>
        <p:txBody>
          <a:bodyPr wrap="none" lIns="0" tIns="0" rIns="0" bIns="0" rtlCol="0" anchor="t"/>
          <a:lstStyle/>
          <a:p>
            <a:pPr algn="ct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技術的革新</a:t>
            </a:r>
            <a:endParaRPr lang="en-US" sz="2200" dirty="0"/>
          </a:p>
        </p:txBody>
      </p:sp>
      <p:sp>
        <p:nvSpPr>
          <p:cNvPr id="19" name="Text 17"/>
          <p:cNvSpPr/>
          <p:nvPr/>
        </p:nvSpPr>
        <p:spPr>
          <a:xfrm>
            <a:off x="7655362" y="5109924"/>
            <a:ext cx="2636996" cy="1088708"/>
          </a:xfrm>
          <a:prstGeom prst="rect">
            <a:avLst/>
          </a:prstGeom>
          <a:noFill/>
          <a:ln/>
        </p:spPr>
        <p:txBody>
          <a:bodyPr wrap="square" lIns="0" tIns="0" rIns="0" bIns="0" rtlCol="0" anchor="t"/>
          <a:lstStyle/>
          <a:p>
            <a:pPr algn="ctr" indent="0" marL="0">
              <a:lnSpc>
                <a:spcPts val="2850"/>
              </a:lnSpc>
              <a:buNone/>
            </a:pPr>
            <a:r>
              <a:rPr lang="en-US" sz="1750" dirty="0">
                <a:solidFill>
                  <a:srgbClr val="E5E0DF"/>
                </a:solidFill>
                <a:latin typeface="Roboto" pitchFamily="34" charset="0"/>
                <a:ea typeface="Roboto" pitchFamily="34" charset="-122"/>
                <a:cs typeface="Roboto" pitchFamily="34" charset="-120"/>
              </a:rPr>
              <a:t>5層の畳み込み層と3層の全結合層からなる複雑なネットワークを構築。</a:t>
            </a:r>
            <a:endParaRPr lang="en-US" sz="1750" dirty="0"/>
          </a:p>
        </p:txBody>
      </p:sp>
      <p:sp>
        <p:nvSpPr>
          <p:cNvPr id="20" name="Shape 18"/>
          <p:cNvSpPr/>
          <p:nvPr/>
        </p:nvSpPr>
        <p:spPr>
          <a:xfrm>
            <a:off x="12276058" y="3712250"/>
            <a:ext cx="30480" cy="680442"/>
          </a:xfrm>
          <a:prstGeom prst="roundRect">
            <a:avLst>
              <a:gd name="adj" fmla="val 669768"/>
            </a:avLst>
          </a:prstGeom>
          <a:solidFill>
            <a:srgbClr val="FC8337"/>
          </a:solidFill>
          <a:ln/>
        </p:spPr>
      </p:sp>
      <p:sp>
        <p:nvSpPr>
          <p:cNvPr id="21" name="Shape 19"/>
          <p:cNvSpPr/>
          <p:nvPr/>
        </p:nvSpPr>
        <p:spPr>
          <a:xfrm>
            <a:off x="12036147" y="3457099"/>
            <a:ext cx="510302" cy="510302"/>
          </a:xfrm>
          <a:prstGeom prst="roundRect">
            <a:avLst>
              <a:gd name="adj" fmla="val 40005"/>
            </a:avLst>
          </a:prstGeom>
          <a:solidFill>
            <a:srgbClr val="030303"/>
          </a:solidFill>
          <a:ln w="22860">
            <a:solidFill>
              <a:srgbClr val="FC8337"/>
            </a:solidFill>
            <a:prstDash val="solid"/>
          </a:ln>
        </p:spPr>
      </p:sp>
      <p:sp>
        <p:nvSpPr>
          <p:cNvPr id="22" name="Text 20"/>
          <p:cNvSpPr/>
          <p:nvPr/>
        </p:nvSpPr>
        <p:spPr>
          <a:xfrm>
            <a:off x="12121217" y="3499604"/>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4</a:t>
            </a:r>
            <a:endParaRPr lang="en-US" sz="2650" dirty="0"/>
          </a:p>
        </p:txBody>
      </p:sp>
      <p:sp>
        <p:nvSpPr>
          <p:cNvPr id="23" name="Text 21"/>
          <p:cNvSpPr/>
          <p:nvPr/>
        </p:nvSpPr>
        <p:spPr>
          <a:xfrm>
            <a:off x="10972800" y="4619506"/>
            <a:ext cx="2636996" cy="354330"/>
          </a:xfrm>
          <a:prstGeom prst="rect">
            <a:avLst/>
          </a:prstGeom>
          <a:noFill/>
          <a:ln/>
        </p:spPr>
        <p:txBody>
          <a:bodyPr wrap="none" lIns="0" tIns="0" rIns="0" bIns="0" rtlCol="0" anchor="t"/>
          <a:lstStyle/>
          <a:p>
            <a:pPr algn="ct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影響</a:t>
            </a:r>
            <a:endParaRPr lang="en-US" sz="2200" dirty="0"/>
          </a:p>
        </p:txBody>
      </p:sp>
      <p:sp>
        <p:nvSpPr>
          <p:cNvPr id="24" name="Text 22"/>
          <p:cNvSpPr/>
          <p:nvPr/>
        </p:nvSpPr>
        <p:spPr>
          <a:xfrm>
            <a:off x="10972800" y="5109924"/>
            <a:ext cx="2636996" cy="1088708"/>
          </a:xfrm>
          <a:prstGeom prst="rect">
            <a:avLst/>
          </a:prstGeom>
          <a:noFill/>
          <a:ln/>
        </p:spPr>
        <p:txBody>
          <a:bodyPr wrap="square" lIns="0" tIns="0" rIns="0" bIns="0" rtlCol="0" anchor="t"/>
          <a:lstStyle/>
          <a:p>
            <a:pPr algn="ctr" indent="0" marL="0">
              <a:lnSpc>
                <a:spcPts val="2850"/>
              </a:lnSpc>
              <a:buNone/>
            </a:pPr>
            <a:r>
              <a:rPr lang="en-US" sz="1750" dirty="0">
                <a:solidFill>
                  <a:srgbClr val="E5E0DF"/>
                </a:solidFill>
                <a:latin typeface="Roboto" pitchFamily="34" charset="0"/>
                <a:ea typeface="Roboto" pitchFamily="34" charset="-122"/>
                <a:cs typeface="Roboto" pitchFamily="34" charset="-120"/>
              </a:rPr>
              <a:t>この勝利を契機に、深層学習が研究・産業界の主流となった。</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341715"/>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CNNの仕組み</a:t>
            </a:r>
            <a:endParaRPr lang="en-US" sz="4450" dirty="0"/>
          </a:p>
        </p:txBody>
      </p:sp>
      <p:sp>
        <p:nvSpPr>
          <p:cNvPr id="3" name="Shape 1"/>
          <p:cNvSpPr/>
          <p:nvPr/>
        </p:nvSpPr>
        <p:spPr>
          <a:xfrm>
            <a:off x="793790" y="2504123"/>
            <a:ext cx="4196358" cy="2441377"/>
          </a:xfrm>
          <a:prstGeom prst="roundRect">
            <a:avLst>
              <a:gd name="adj" fmla="val 8362"/>
            </a:avLst>
          </a:prstGeom>
          <a:solidFill>
            <a:srgbClr val="030303"/>
          </a:solidFill>
          <a:ln w="22860">
            <a:solidFill>
              <a:srgbClr val="FC8337"/>
            </a:solidFill>
            <a:prstDash val="solid"/>
          </a:ln>
        </p:spPr>
      </p:sp>
      <p:sp>
        <p:nvSpPr>
          <p:cNvPr id="4" name="Text 2"/>
          <p:cNvSpPr/>
          <p:nvPr/>
        </p:nvSpPr>
        <p:spPr>
          <a:xfrm>
            <a:off x="1043464" y="275379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畳み込み層</a:t>
            </a:r>
            <a:endParaRPr lang="en-US" sz="2200" dirty="0"/>
          </a:p>
        </p:txBody>
      </p:sp>
      <p:sp>
        <p:nvSpPr>
          <p:cNvPr id="5" name="Text 3"/>
          <p:cNvSpPr/>
          <p:nvPr/>
        </p:nvSpPr>
        <p:spPr>
          <a:xfrm>
            <a:off x="1043464" y="3244215"/>
            <a:ext cx="3697010"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画像から特徴を抽出します。フィルタを使って重要なパターンを検出します。</a:t>
            </a:r>
            <a:endParaRPr lang="en-US" sz="1750" dirty="0"/>
          </a:p>
        </p:txBody>
      </p:sp>
      <p:sp>
        <p:nvSpPr>
          <p:cNvPr id="6" name="Shape 4"/>
          <p:cNvSpPr/>
          <p:nvPr/>
        </p:nvSpPr>
        <p:spPr>
          <a:xfrm>
            <a:off x="5216962" y="2504123"/>
            <a:ext cx="4196358" cy="2441377"/>
          </a:xfrm>
          <a:prstGeom prst="roundRect">
            <a:avLst>
              <a:gd name="adj" fmla="val 8362"/>
            </a:avLst>
          </a:prstGeom>
          <a:solidFill>
            <a:srgbClr val="030303"/>
          </a:solidFill>
          <a:ln w="22860">
            <a:solidFill>
              <a:srgbClr val="FC8337"/>
            </a:solidFill>
            <a:prstDash val="solid"/>
          </a:ln>
        </p:spPr>
      </p:sp>
      <p:sp>
        <p:nvSpPr>
          <p:cNvPr id="7" name="Text 5"/>
          <p:cNvSpPr/>
          <p:nvPr/>
        </p:nvSpPr>
        <p:spPr>
          <a:xfrm>
            <a:off x="5466636" y="275379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活性化関数層</a:t>
            </a:r>
            <a:endParaRPr lang="en-US" sz="2200" dirty="0"/>
          </a:p>
        </p:txBody>
      </p:sp>
      <p:sp>
        <p:nvSpPr>
          <p:cNvPr id="8" name="Text 6"/>
          <p:cNvSpPr/>
          <p:nvPr/>
        </p:nvSpPr>
        <p:spPr>
          <a:xfrm>
            <a:off x="5466636" y="3244215"/>
            <a:ext cx="3697010"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ニューラルネットワークが複雑なパターンを学習できるように、非線形な変換を加えて情報の通り道に柔軟性を持たせる</a:t>
            </a:r>
            <a:endParaRPr lang="en-US" sz="1750" dirty="0"/>
          </a:p>
        </p:txBody>
      </p:sp>
      <p:sp>
        <p:nvSpPr>
          <p:cNvPr id="9" name="Shape 7"/>
          <p:cNvSpPr/>
          <p:nvPr/>
        </p:nvSpPr>
        <p:spPr>
          <a:xfrm>
            <a:off x="9640133" y="2504123"/>
            <a:ext cx="4196358" cy="2441377"/>
          </a:xfrm>
          <a:prstGeom prst="roundRect">
            <a:avLst>
              <a:gd name="adj" fmla="val 8362"/>
            </a:avLst>
          </a:prstGeom>
          <a:solidFill>
            <a:srgbClr val="030303"/>
          </a:solidFill>
          <a:ln w="22860">
            <a:solidFill>
              <a:srgbClr val="FC8337"/>
            </a:solidFill>
            <a:prstDash val="solid"/>
          </a:ln>
        </p:spPr>
      </p:sp>
      <p:sp>
        <p:nvSpPr>
          <p:cNvPr id="10" name="Text 8"/>
          <p:cNvSpPr/>
          <p:nvPr/>
        </p:nvSpPr>
        <p:spPr>
          <a:xfrm>
            <a:off x="9889808" y="275379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プーリング層</a:t>
            </a:r>
            <a:endParaRPr lang="en-US" sz="2200" dirty="0"/>
          </a:p>
        </p:txBody>
      </p:sp>
      <p:sp>
        <p:nvSpPr>
          <p:cNvPr id="11" name="Text 9"/>
          <p:cNvSpPr/>
          <p:nvPr/>
        </p:nvSpPr>
        <p:spPr>
          <a:xfrm>
            <a:off x="9889808" y="3244215"/>
            <a:ext cx="3697010"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特徴マップの次元を削減します。計算量を減らし、過学習を抑制します。</a:t>
            </a:r>
            <a:endParaRPr lang="en-US" sz="1750" dirty="0"/>
          </a:p>
        </p:txBody>
      </p:sp>
      <p:sp>
        <p:nvSpPr>
          <p:cNvPr id="12" name="Shape 10"/>
          <p:cNvSpPr/>
          <p:nvPr/>
        </p:nvSpPr>
        <p:spPr>
          <a:xfrm>
            <a:off x="793790" y="5172313"/>
            <a:ext cx="6408063" cy="1715572"/>
          </a:xfrm>
          <a:prstGeom prst="roundRect">
            <a:avLst>
              <a:gd name="adj" fmla="val 11900"/>
            </a:avLst>
          </a:prstGeom>
          <a:solidFill>
            <a:srgbClr val="030303"/>
          </a:solidFill>
          <a:ln w="22860">
            <a:solidFill>
              <a:srgbClr val="FC8337"/>
            </a:solidFill>
            <a:prstDash val="solid"/>
          </a:ln>
        </p:spPr>
      </p:sp>
      <p:sp>
        <p:nvSpPr>
          <p:cNvPr id="13" name="Text 11"/>
          <p:cNvSpPr/>
          <p:nvPr/>
        </p:nvSpPr>
        <p:spPr>
          <a:xfrm>
            <a:off x="1043464" y="542198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全結合層</a:t>
            </a:r>
            <a:endParaRPr lang="en-US" sz="2200" dirty="0"/>
          </a:p>
        </p:txBody>
      </p:sp>
      <p:sp>
        <p:nvSpPr>
          <p:cNvPr id="14" name="Text 12"/>
          <p:cNvSpPr/>
          <p:nvPr/>
        </p:nvSpPr>
        <p:spPr>
          <a:xfrm>
            <a:off x="1043464" y="5912406"/>
            <a:ext cx="5908715"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最終的な分類を行います。畳み込みとプーリングで抽出された特徴を統合します。</a:t>
            </a:r>
            <a:endParaRPr lang="en-US" sz="1750" dirty="0"/>
          </a:p>
        </p:txBody>
      </p:sp>
      <p:sp>
        <p:nvSpPr>
          <p:cNvPr id="15" name="Shape 13"/>
          <p:cNvSpPr/>
          <p:nvPr/>
        </p:nvSpPr>
        <p:spPr>
          <a:xfrm>
            <a:off x="7428667" y="5172313"/>
            <a:ext cx="6408063" cy="1715572"/>
          </a:xfrm>
          <a:prstGeom prst="roundRect">
            <a:avLst>
              <a:gd name="adj" fmla="val 11900"/>
            </a:avLst>
          </a:prstGeom>
          <a:solidFill>
            <a:srgbClr val="030303"/>
          </a:solidFill>
          <a:ln w="22860">
            <a:solidFill>
              <a:srgbClr val="FC8337"/>
            </a:solidFill>
            <a:prstDash val="solid"/>
          </a:ln>
        </p:spPr>
      </p:sp>
      <p:sp>
        <p:nvSpPr>
          <p:cNvPr id="16" name="Text 14"/>
          <p:cNvSpPr/>
          <p:nvPr/>
        </p:nvSpPr>
        <p:spPr>
          <a:xfrm>
            <a:off x="7678341" y="542198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E5E0DF"/>
                </a:solidFill>
                <a:latin typeface="Saira Medium" pitchFamily="34" charset="0"/>
                <a:ea typeface="Saira Medium" pitchFamily="34" charset="-122"/>
                <a:cs typeface="Saira Medium" pitchFamily="34" charset="-120"/>
              </a:rPr>
              <a:t>ドロップアウト層</a:t>
            </a:r>
            <a:endParaRPr lang="en-US" sz="2200" dirty="0"/>
          </a:p>
        </p:txBody>
      </p:sp>
      <p:sp>
        <p:nvSpPr>
          <p:cNvPr id="17" name="Text 15"/>
          <p:cNvSpPr/>
          <p:nvPr/>
        </p:nvSpPr>
        <p:spPr>
          <a:xfrm>
            <a:off x="7678341" y="5912406"/>
            <a:ext cx="5908715" cy="725805"/>
          </a:xfrm>
          <a:prstGeom prst="rect">
            <a:avLst/>
          </a:prstGeom>
          <a:noFill/>
          <a:ln/>
        </p:spPr>
        <p:txBody>
          <a:bodyPr wrap="square" lIns="0" tIns="0" rIns="0" bIns="0" rtlCol="0" anchor="t"/>
          <a:lstStyle/>
          <a:p>
            <a:pPr algn="l" indent="0" marL="0">
              <a:lnSpc>
                <a:spcPts val="2850"/>
              </a:lnSpc>
              <a:buNone/>
            </a:pPr>
            <a:r>
              <a:rPr lang="en-US" sz="1750" b="1" dirty="0">
                <a:solidFill>
                  <a:srgbClr val="E5E0DF"/>
                </a:solidFill>
                <a:latin typeface="Roboto" pitchFamily="34" charset="0"/>
                <a:ea typeface="Roboto" pitchFamily="34" charset="-122"/>
                <a:cs typeface="Roboto" pitchFamily="34" charset="-120"/>
              </a:rPr>
              <a:t>学習テクニック。ランダムに一部のニューロン（情報）を無効化して、過学習を防ぐ</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7241" y="618530"/>
            <a:ext cx="6764417" cy="702826"/>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Saira Medium" pitchFamily="34" charset="0"/>
                <a:ea typeface="Saira Medium" pitchFamily="34" charset="-122"/>
                <a:cs typeface="Saira Medium" pitchFamily="34" charset="-120"/>
              </a:rPr>
              <a:t>CNNの学習：誤差逆伝播法</a:t>
            </a:r>
            <a:endParaRPr lang="en-US" sz="4400" dirty="0"/>
          </a:p>
        </p:txBody>
      </p:sp>
      <p:pic>
        <p:nvPicPr>
          <p:cNvPr id="3" name="Image 0" descr="preencoded.png">    </p:cNvPr>
          <p:cNvPicPr>
            <a:picLocks noChangeAspect="1"/>
          </p:cNvPicPr>
          <p:nvPr/>
        </p:nvPicPr>
        <p:blipFill>
          <a:blip r:embed="rId1"/>
          <a:stretch>
            <a:fillRect/>
          </a:stretch>
        </p:blipFill>
        <p:spPr>
          <a:xfrm>
            <a:off x="787241" y="1771174"/>
            <a:ext cx="1124664" cy="1349692"/>
          </a:xfrm>
          <a:prstGeom prst="rect">
            <a:avLst/>
          </a:prstGeom>
        </p:spPr>
      </p:pic>
      <p:sp>
        <p:nvSpPr>
          <p:cNvPr id="4" name="Text 1"/>
          <p:cNvSpPr/>
          <p:nvPr/>
        </p:nvSpPr>
        <p:spPr>
          <a:xfrm>
            <a:off x="2249329" y="1996083"/>
            <a:ext cx="2811899" cy="351472"/>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フィルタ適用</a:t>
            </a:r>
            <a:endParaRPr lang="en-US" sz="2200" dirty="0"/>
          </a:p>
        </p:txBody>
      </p:sp>
      <p:sp>
        <p:nvSpPr>
          <p:cNvPr id="5" name="Text 2"/>
          <p:cNvSpPr/>
          <p:nvPr/>
        </p:nvSpPr>
        <p:spPr>
          <a:xfrm>
            <a:off x="2249329" y="2482453"/>
            <a:ext cx="11593830" cy="359807"/>
          </a:xfrm>
          <a:prstGeom prst="rect">
            <a:avLst/>
          </a:prstGeom>
          <a:noFill/>
          <a:ln/>
        </p:spPr>
        <p:txBody>
          <a:bodyPr wrap="none" lIns="0" tIns="0" rIns="0" bIns="0" rtlCol="0" anchor="t"/>
          <a:lstStyle/>
          <a:p>
            <a:pPr algn="l" indent="0" marL="0">
              <a:lnSpc>
                <a:spcPts val="2800"/>
              </a:lnSpc>
              <a:buNone/>
            </a:pPr>
            <a:r>
              <a:rPr lang="en-US" sz="1750" dirty="0">
                <a:solidFill>
                  <a:srgbClr val="E5E0DF"/>
                </a:solidFill>
                <a:latin typeface="Roboto" pitchFamily="34" charset="0"/>
                <a:ea typeface="Roboto" pitchFamily="34" charset="-122"/>
                <a:cs typeface="Roboto" pitchFamily="34" charset="-120"/>
              </a:rPr>
              <a:t>画像の一部を読み込む</a:t>
            </a:r>
            <a:endParaRPr lang="en-US" sz="1750" dirty="0"/>
          </a:p>
        </p:txBody>
      </p:sp>
      <p:pic>
        <p:nvPicPr>
          <p:cNvPr id="6" name="Image 1" descr="preencoded.png">    </p:cNvPr>
          <p:cNvPicPr>
            <a:picLocks noChangeAspect="1"/>
          </p:cNvPicPr>
          <p:nvPr/>
        </p:nvPicPr>
        <p:blipFill>
          <a:blip r:embed="rId2"/>
          <a:stretch>
            <a:fillRect/>
          </a:stretch>
        </p:blipFill>
        <p:spPr>
          <a:xfrm>
            <a:off x="787241" y="3120866"/>
            <a:ext cx="1124664" cy="1349692"/>
          </a:xfrm>
          <a:prstGeom prst="rect">
            <a:avLst/>
          </a:prstGeom>
        </p:spPr>
      </p:pic>
      <p:sp>
        <p:nvSpPr>
          <p:cNvPr id="7" name="Text 3"/>
          <p:cNvSpPr/>
          <p:nvPr/>
        </p:nvSpPr>
        <p:spPr>
          <a:xfrm>
            <a:off x="2249329" y="3345775"/>
            <a:ext cx="2811899" cy="351472"/>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積和演算</a:t>
            </a:r>
            <a:endParaRPr lang="en-US" sz="2200" dirty="0"/>
          </a:p>
        </p:txBody>
      </p:sp>
      <p:sp>
        <p:nvSpPr>
          <p:cNvPr id="8" name="Text 4"/>
          <p:cNvSpPr/>
          <p:nvPr/>
        </p:nvSpPr>
        <p:spPr>
          <a:xfrm>
            <a:off x="2249329" y="3832146"/>
            <a:ext cx="11593830" cy="359807"/>
          </a:xfrm>
          <a:prstGeom prst="rect">
            <a:avLst/>
          </a:prstGeom>
          <a:noFill/>
          <a:ln/>
        </p:spPr>
        <p:txBody>
          <a:bodyPr wrap="none" lIns="0" tIns="0" rIns="0" bIns="0" rtlCol="0" anchor="t"/>
          <a:lstStyle/>
          <a:p>
            <a:pPr algn="l" indent="0" marL="0">
              <a:lnSpc>
                <a:spcPts val="2800"/>
              </a:lnSpc>
              <a:buNone/>
            </a:pPr>
            <a:r>
              <a:rPr lang="en-US" sz="1750" dirty="0">
                <a:solidFill>
                  <a:srgbClr val="E5E0DF"/>
                </a:solidFill>
                <a:latin typeface="Roboto" pitchFamily="34" charset="0"/>
                <a:ea typeface="Roboto" pitchFamily="34" charset="-122"/>
                <a:cs typeface="Roboto" pitchFamily="34" charset="-120"/>
              </a:rPr>
              <a:t>要素ごとに積と和を計算します。</a:t>
            </a:r>
            <a:endParaRPr lang="en-US" sz="1750" dirty="0"/>
          </a:p>
        </p:txBody>
      </p:sp>
      <p:pic>
        <p:nvPicPr>
          <p:cNvPr id="9" name="Image 2" descr="preencoded.png">    </p:cNvPr>
          <p:cNvPicPr>
            <a:picLocks noChangeAspect="1"/>
          </p:cNvPicPr>
          <p:nvPr/>
        </p:nvPicPr>
        <p:blipFill>
          <a:blip r:embed="rId3"/>
          <a:stretch>
            <a:fillRect/>
          </a:stretch>
        </p:blipFill>
        <p:spPr>
          <a:xfrm>
            <a:off x="787241" y="4470559"/>
            <a:ext cx="1124664" cy="1790700"/>
          </a:xfrm>
          <a:prstGeom prst="rect">
            <a:avLst/>
          </a:prstGeom>
        </p:spPr>
      </p:pic>
      <p:sp>
        <p:nvSpPr>
          <p:cNvPr id="10" name="Text 5"/>
          <p:cNvSpPr/>
          <p:nvPr/>
        </p:nvSpPr>
        <p:spPr>
          <a:xfrm>
            <a:off x="2249329" y="4695468"/>
            <a:ext cx="3576042" cy="351472"/>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活性化関数（代表例 ReLU）</a:t>
            </a:r>
            <a:endParaRPr lang="en-US" sz="2200" dirty="0"/>
          </a:p>
        </p:txBody>
      </p:sp>
      <p:sp>
        <p:nvSpPr>
          <p:cNvPr id="11" name="Text 6"/>
          <p:cNvSpPr/>
          <p:nvPr/>
        </p:nvSpPr>
        <p:spPr>
          <a:xfrm>
            <a:off x="2249329" y="5181838"/>
            <a:ext cx="11593830" cy="359807"/>
          </a:xfrm>
          <a:prstGeom prst="rect">
            <a:avLst/>
          </a:prstGeom>
          <a:noFill/>
          <a:ln/>
        </p:spPr>
        <p:txBody>
          <a:bodyPr wrap="none" lIns="0" tIns="0" rIns="0" bIns="0" rtlCol="0" anchor="t"/>
          <a:lstStyle/>
          <a:p>
            <a:pPr algn="l" indent="0" marL="0">
              <a:lnSpc>
                <a:spcPts val="2800"/>
              </a:lnSpc>
              <a:buNone/>
            </a:pPr>
            <a:r>
              <a:rPr lang="en-US" sz="1750" dirty="0">
                <a:solidFill>
                  <a:srgbClr val="E5E0DF"/>
                </a:solidFill>
                <a:latin typeface="Roboto" pitchFamily="34" charset="0"/>
                <a:ea typeface="Roboto" pitchFamily="34" charset="-122"/>
                <a:cs typeface="Roboto" pitchFamily="34" charset="-120"/>
              </a:rPr>
              <a:t>非線形変換で表現力を向上させます。</a:t>
            </a:r>
            <a:endParaRPr lang="en-US" sz="1750" dirty="0"/>
          </a:p>
        </p:txBody>
      </p:sp>
      <p:sp>
        <p:nvSpPr>
          <p:cNvPr id="12" name="Text 7"/>
          <p:cNvSpPr/>
          <p:nvPr/>
        </p:nvSpPr>
        <p:spPr>
          <a:xfrm>
            <a:off x="2249329" y="5676543"/>
            <a:ext cx="11593830" cy="359807"/>
          </a:xfrm>
          <a:prstGeom prst="rect">
            <a:avLst/>
          </a:prstGeom>
          <a:noFill/>
          <a:ln/>
        </p:spPr>
        <p:txBody>
          <a:bodyPr wrap="none" lIns="0" tIns="0" rIns="0" bIns="0" rtlCol="0" anchor="t"/>
          <a:lstStyle/>
          <a:p>
            <a:pPr algn="l" indent="0" marL="0">
              <a:lnSpc>
                <a:spcPts val="2800"/>
              </a:lnSpc>
              <a:buNone/>
            </a:pPr>
            <a:r>
              <a:rPr lang="en-US" sz="1750" dirty="0">
                <a:solidFill>
                  <a:srgbClr val="E5E0DF"/>
                </a:solidFill>
                <a:latin typeface="Roboto" pitchFamily="34" charset="0"/>
                <a:ea typeface="Roboto" pitchFamily="34" charset="-122"/>
                <a:cs typeface="Roboto" pitchFamily="34" charset="-120"/>
              </a:rPr>
              <a:t>⇒弱い信号はスルーして、強い信号だけ通す</a:t>
            </a:r>
            <a:endParaRPr lang="en-US" sz="1750" dirty="0"/>
          </a:p>
        </p:txBody>
      </p:sp>
      <p:pic>
        <p:nvPicPr>
          <p:cNvPr id="13" name="Image 3" descr="preencoded.png">    </p:cNvPr>
          <p:cNvPicPr>
            <a:picLocks noChangeAspect="1"/>
          </p:cNvPicPr>
          <p:nvPr/>
        </p:nvPicPr>
        <p:blipFill>
          <a:blip r:embed="rId4"/>
          <a:stretch>
            <a:fillRect/>
          </a:stretch>
        </p:blipFill>
        <p:spPr>
          <a:xfrm>
            <a:off x="787241" y="6261259"/>
            <a:ext cx="1124664" cy="1349692"/>
          </a:xfrm>
          <a:prstGeom prst="rect">
            <a:avLst/>
          </a:prstGeom>
        </p:spPr>
      </p:pic>
      <p:sp>
        <p:nvSpPr>
          <p:cNvPr id="14" name="Text 8"/>
          <p:cNvSpPr/>
          <p:nvPr/>
        </p:nvSpPr>
        <p:spPr>
          <a:xfrm>
            <a:off x="2249329" y="6486168"/>
            <a:ext cx="2811899" cy="351472"/>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誤差逆伝播</a:t>
            </a:r>
            <a:endParaRPr lang="en-US" sz="2200" dirty="0"/>
          </a:p>
        </p:txBody>
      </p:sp>
      <p:sp>
        <p:nvSpPr>
          <p:cNvPr id="15" name="Text 9"/>
          <p:cNvSpPr/>
          <p:nvPr/>
        </p:nvSpPr>
        <p:spPr>
          <a:xfrm>
            <a:off x="2249329" y="6972538"/>
            <a:ext cx="11593830" cy="359807"/>
          </a:xfrm>
          <a:prstGeom prst="rect">
            <a:avLst/>
          </a:prstGeom>
          <a:noFill/>
          <a:ln/>
        </p:spPr>
        <p:txBody>
          <a:bodyPr wrap="none" lIns="0" tIns="0" rIns="0" bIns="0" rtlCol="0" anchor="t"/>
          <a:lstStyle/>
          <a:p>
            <a:pPr algn="l" indent="0" marL="0">
              <a:lnSpc>
                <a:spcPts val="2800"/>
              </a:lnSpc>
              <a:buNone/>
            </a:pPr>
            <a:r>
              <a:rPr lang="en-US" sz="1750" dirty="0">
                <a:solidFill>
                  <a:srgbClr val="E5E0DF"/>
                </a:solidFill>
                <a:latin typeface="Roboto" pitchFamily="34" charset="0"/>
                <a:ea typeface="Roboto" pitchFamily="34" charset="-122"/>
                <a:cs typeface="Roboto" pitchFamily="34" charset="-120"/>
              </a:rPr>
              <a:t>誤差を修正し精度を高めます。</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2025-04-14T14:14:30Z</dcterms:created>
  <dcterms:modified xsi:type="dcterms:W3CDTF">2025-04-14T14:14:30Z</dcterms:modified>
</cp:coreProperties>
</file>